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9" r:id="rId3"/>
    <p:sldId id="270" r:id="rId4"/>
    <p:sldId id="272" r:id="rId5"/>
    <p:sldId id="275" r:id="rId6"/>
    <p:sldId id="273" r:id="rId7"/>
    <p:sldId id="279" r:id="rId8"/>
    <p:sldId id="274" r:id="rId9"/>
    <p:sldId id="278" r:id="rId10"/>
    <p:sldId id="280" r:id="rId11"/>
    <p:sldId id="281" r:id="rId12"/>
    <p:sldId id="271" r:id="rId13"/>
  </p:sldIdLst>
  <p:sldSz cx="18288000" cy="10287000"/>
  <p:notesSz cx="6858000" cy="9144000"/>
  <p:embeddedFontLst>
    <p:embeddedFont>
      <p:font typeface="Canva Sans Bold" panose="020B0604020202020204" charset="0"/>
      <p:regular r:id="rId14"/>
    </p:embeddedFont>
    <p:embeddedFont>
      <p:font typeface="Raleway 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5A5"/>
    <a:srgbClr val="FE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0" d="100"/>
          <a:sy n="60" d="100"/>
        </p:scale>
        <p:origin x="37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16B3EAC-39F9-4528-6B44-FE5DAB288A46}"/>
              </a:ext>
            </a:extLst>
          </p:cNvPr>
          <p:cNvGrpSpPr/>
          <p:nvPr/>
        </p:nvGrpSpPr>
        <p:grpSpPr>
          <a:xfrm>
            <a:off x="1028700" y="494758"/>
            <a:ext cx="2015246" cy="3617781"/>
            <a:chOff x="1028700" y="494758"/>
            <a:chExt cx="2015246" cy="3617781"/>
          </a:xfrm>
        </p:grpSpPr>
        <p:sp>
          <p:nvSpPr>
            <p:cNvPr id="3" name="Freeform 3"/>
            <p:cNvSpPr/>
            <p:nvPr/>
          </p:nvSpPr>
          <p:spPr>
            <a:xfrm>
              <a:off x="1066853" y="2173598"/>
              <a:ext cx="1938941" cy="1938941"/>
            </a:xfrm>
            <a:custGeom>
              <a:avLst/>
              <a:gdLst/>
              <a:ahLst/>
              <a:cxnLst/>
              <a:rect l="l" t="t" r="r" b="b"/>
              <a:pathLst>
                <a:path w="1938941" h="1938941">
                  <a:moveTo>
                    <a:pt x="0" y="0"/>
                  </a:moveTo>
                  <a:lnTo>
                    <a:pt x="1938941" y="0"/>
                  </a:lnTo>
                  <a:lnTo>
                    <a:pt x="1938941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  <p:sp>
          <p:nvSpPr>
            <p:cNvPr id="2" name="Freeform 2"/>
            <p:cNvSpPr/>
            <p:nvPr/>
          </p:nvSpPr>
          <p:spPr>
            <a:xfrm>
              <a:off x="1028700" y="494758"/>
              <a:ext cx="2015246" cy="1938941"/>
            </a:xfrm>
            <a:custGeom>
              <a:avLst/>
              <a:gdLst/>
              <a:ahLst/>
              <a:cxnLst/>
              <a:rect l="l" t="t" r="r" b="b"/>
              <a:pathLst>
                <a:path w="2015246" h="1938941">
                  <a:moveTo>
                    <a:pt x="0" y="0"/>
                  </a:moveTo>
                  <a:lnTo>
                    <a:pt x="2015246" y="0"/>
                  </a:lnTo>
                  <a:lnTo>
                    <a:pt x="2015246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4" name="Freeform 4"/>
          <p:cNvSpPr/>
          <p:nvPr/>
        </p:nvSpPr>
        <p:spPr>
          <a:xfrm>
            <a:off x="13932562" y="494758"/>
            <a:ext cx="3021726" cy="1938941"/>
          </a:xfrm>
          <a:custGeom>
            <a:avLst/>
            <a:gdLst/>
            <a:ahLst/>
            <a:cxnLst/>
            <a:rect l="l" t="t" r="r" b="b"/>
            <a:pathLst>
              <a:path w="3021726" h="1938941">
                <a:moveTo>
                  <a:pt x="0" y="0"/>
                </a:moveTo>
                <a:lnTo>
                  <a:pt x="3021726" y="0"/>
                </a:lnTo>
                <a:lnTo>
                  <a:pt x="3021726" y="1938941"/>
                </a:lnTo>
                <a:lnTo>
                  <a:pt x="0" y="1938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5" name="TextBox 5"/>
          <p:cNvSpPr txBox="1"/>
          <p:nvPr/>
        </p:nvSpPr>
        <p:spPr>
          <a:xfrm>
            <a:off x="342899" y="3918109"/>
            <a:ext cx="17602200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hu-HU" sz="7200" dirty="0">
                <a:solidFill>
                  <a:srgbClr val="2B56A3"/>
                </a:solidFill>
                <a:latin typeface="Raleway Bold"/>
              </a:rPr>
              <a:t>Együttélés a mesterséges intelligenciával</a:t>
            </a:r>
            <a:endParaRPr lang="en-US" sz="7200" dirty="0">
              <a:solidFill>
                <a:srgbClr val="2B56A3"/>
              </a:solidFill>
              <a:latin typeface="Raleway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648130" y="6515100"/>
            <a:ext cx="12991739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 err="1">
                <a:solidFill>
                  <a:srgbClr val="2B56A3"/>
                </a:solidFill>
                <a:latin typeface="Canva Sans Bold"/>
              </a:rPr>
              <a:t>Kisléptékű</a:t>
            </a:r>
            <a:r>
              <a:rPr lang="en-US" sz="5199" dirty="0">
                <a:solidFill>
                  <a:srgbClr val="2B56A3"/>
                </a:solidFill>
                <a:latin typeface="Canva Sans Bold"/>
              </a:rPr>
              <a:t> </a:t>
            </a:r>
            <a:r>
              <a:rPr lang="en-US" sz="5199" dirty="0" err="1">
                <a:solidFill>
                  <a:srgbClr val="2B56A3"/>
                </a:solidFill>
                <a:latin typeface="Canva Sans Bold"/>
              </a:rPr>
              <a:t>stratégiai</a:t>
            </a:r>
            <a:r>
              <a:rPr lang="en-US" sz="5199" dirty="0">
                <a:solidFill>
                  <a:srgbClr val="2B56A3"/>
                </a:solidFill>
                <a:latin typeface="Canva Sans Bold"/>
              </a:rPr>
              <a:t> </a:t>
            </a:r>
            <a:r>
              <a:rPr lang="en-US" sz="5199" dirty="0" err="1">
                <a:solidFill>
                  <a:srgbClr val="2B56A3"/>
                </a:solidFill>
                <a:latin typeface="Canva Sans Bold"/>
              </a:rPr>
              <a:t>partnerség</a:t>
            </a:r>
            <a:endParaRPr lang="en-US" sz="5199" dirty="0">
              <a:solidFill>
                <a:srgbClr val="2B56A3"/>
              </a:solidFill>
              <a:latin typeface="Canva Sans Bold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05ADFD-34B6-3328-6873-50CA71E8B3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0" y="494758"/>
            <a:ext cx="2219215" cy="193894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D99C716-17CF-801D-0CB3-90FA176C8120}"/>
              </a:ext>
            </a:extLst>
          </p:cNvPr>
          <p:cNvSpPr txBox="1"/>
          <p:nvPr/>
        </p:nvSpPr>
        <p:spPr>
          <a:xfrm>
            <a:off x="13792200" y="9464397"/>
            <a:ext cx="4270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55A5"/>
                </a:solidFill>
                <a:latin typeface="Raleway Bold" panose="020B0604020202020204" charset="0"/>
              </a:rPr>
              <a:t>2023-2-HU01-KA210-VET-000180053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E95F6BD-C9B1-BA9A-5AEC-16D7C7D45D68}"/>
              </a:ext>
            </a:extLst>
          </p:cNvPr>
          <p:cNvGrpSpPr/>
          <p:nvPr/>
        </p:nvGrpSpPr>
        <p:grpSpPr>
          <a:xfrm>
            <a:off x="685800" y="8724900"/>
            <a:ext cx="3448712" cy="1268095"/>
            <a:chOff x="685800" y="8891976"/>
            <a:chExt cx="3448712" cy="126809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6D7D582-82CF-CBCC-0007-7D1C7CB58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8891976"/>
              <a:ext cx="3448712" cy="90026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FB41773-13E1-9B22-5040-DF9FBEE463A5}"/>
                </a:ext>
              </a:extLst>
            </p:cNvPr>
            <p:cNvSpPr txBox="1"/>
            <p:nvPr/>
          </p:nvSpPr>
          <p:spPr>
            <a:xfrm>
              <a:off x="805807" y="9790739"/>
              <a:ext cx="32086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0055A5"/>
                  </a:solidFill>
                </a:rPr>
                <a:t>Az </a:t>
              </a:r>
              <a:r>
                <a:rPr lang="en-GB" b="1" dirty="0" err="1">
                  <a:solidFill>
                    <a:srgbClr val="0055A5"/>
                  </a:solidFill>
                </a:rPr>
                <a:t>Európai</a:t>
              </a:r>
              <a:r>
                <a:rPr lang="en-GB" b="1" dirty="0">
                  <a:solidFill>
                    <a:srgbClr val="0055A5"/>
                  </a:solidFill>
                </a:rPr>
                <a:t> </a:t>
              </a:r>
              <a:r>
                <a:rPr lang="en-GB" b="1" dirty="0" err="1">
                  <a:solidFill>
                    <a:srgbClr val="0055A5"/>
                  </a:solidFill>
                </a:rPr>
                <a:t>Unió</a:t>
              </a:r>
              <a:r>
                <a:rPr lang="en-GB" b="1" dirty="0">
                  <a:solidFill>
                    <a:srgbClr val="0055A5"/>
                  </a:solidFill>
                </a:rPr>
                <a:t> </a:t>
              </a:r>
              <a:r>
                <a:rPr lang="en-GB" b="1" dirty="0" err="1">
                  <a:solidFill>
                    <a:srgbClr val="0055A5"/>
                  </a:solidFill>
                </a:rPr>
                <a:t>támogatásával</a:t>
              </a:r>
              <a:r>
                <a:rPr lang="en-GB" b="1" dirty="0">
                  <a:solidFill>
                    <a:srgbClr val="0055A5"/>
                  </a:solidFill>
                </a:rPr>
                <a:t>.</a:t>
              </a:r>
              <a:endParaRPr lang="en-GB" dirty="0">
                <a:solidFill>
                  <a:srgbClr val="0055A5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D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82B0C1-C5D7-E0B3-FEB0-6A8693D7C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38311DA-B9E6-908C-B17B-DAF62ECBAA59}"/>
              </a:ext>
            </a:extLst>
          </p:cNvPr>
          <p:cNvGrpSpPr/>
          <p:nvPr/>
        </p:nvGrpSpPr>
        <p:grpSpPr>
          <a:xfrm>
            <a:off x="1028700" y="494758"/>
            <a:ext cx="2015246" cy="3617781"/>
            <a:chOff x="1028700" y="494758"/>
            <a:chExt cx="2015246" cy="36177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CE48658-5968-BF6F-C886-6BD557E72D10}"/>
                </a:ext>
              </a:extLst>
            </p:cNvPr>
            <p:cNvSpPr/>
            <p:nvPr/>
          </p:nvSpPr>
          <p:spPr>
            <a:xfrm>
              <a:off x="1066853" y="2173598"/>
              <a:ext cx="1938941" cy="1938941"/>
            </a:xfrm>
            <a:custGeom>
              <a:avLst/>
              <a:gdLst/>
              <a:ahLst/>
              <a:cxnLst/>
              <a:rect l="l" t="t" r="r" b="b"/>
              <a:pathLst>
                <a:path w="1938941" h="1938941">
                  <a:moveTo>
                    <a:pt x="0" y="0"/>
                  </a:moveTo>
                  <a:lnTo>
                    <a:pt x="1938941" y="0"/>
                  </a:lnTo>
                  <a:lnTo>
                    <a:pt x="1938941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  <p:sp>
          <p:nvSpPr>
            <p:cNvPr id="2" name="Freeform 2">
              <a:extLst>
                <a:ext uri="{FF2B5EF4-FFF2-40B4-BE49-F238E27FC236}">
                  <a16:creationId xmlns:a16="http://schemas.microsoft.com/office/drawing/2014/main" id="{1FF49F6F-1F88-2C6E-6A25-07F45B9B1801}"/>
                </a:ext>
              </a:extLst>
            </p:cNvPr>
            <p:cNvSpPr/>
            <p:nvPr/>
          </p:nvSpPr>
          <p:spPr>
            <a:xfrm>
              <a:off x="1028700" y="494758"/>
              <a:ext cx="2015246" cy="1938941"/>
            </a:xfrm>
            <a:custGeom>
              <a:avLst/>
              <a:gdLst/>
              <a:ahLst/>
              <a:cxnLst/>
              <a:rect l="l" t="t" r="r" b="b"/>
              <a:pathLst>
                <a:path w="2015246" h="1938941">
                  <a:moveTo>
                    <a:pt x="0" y="0"/>
                  </a:moveTo>
                  <a:lnTo>
                    <a:pt x="2015246" y="0"/>
                  </a:lnTo>
                  <a:lnTo>
                    <a:pt x="2015246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1E6B0683-0A67-BA72-A387-5E4905F3563F}"/>
              </a:ext>
            </a:extLst>
          </p:cNvPr>
          <p:cNvSpPr/>
          <p:nvPr/>
        </p:nvSpPr>
        <p:spPr>
          <a:xfrm>
            <a:off x="13932562" y="494758"/>
            <a:ext cx="3021726" cy="1938941"/>
          </a:xfrm>
          <a:custGeom>
            <a:avLst/>
            <a:gdLst/>
            <a:ahLst/>
            <a:cxnLst/>
            <a:rect l="l" t="t" r="r" b="b"/>
            <a:pathLst>
              <a:path w="3021726" h="1938941">
                <a:moveTo>
                  <a:pt x="0" y="0"/>
                </a:moveTo>
                <a:lnTo>
                  <a:pt x="3021726" y="0"/>
                </a:lnTo>
                <a:lnTo>
                  <a:pt x="3021726" y="1938941"/>
                </a:lnTo>
                <a:lnTo>
                  <a:pt x="0" y="1938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6839046-3221-BD0A-6A20-056638371A21}"/>
              </a:ext>
            </a:extLst>
          </p:cNvPr>
          <p:cNvSpPr txBox="1"/>
          <p:nvPr/>
        </p:nvSpPr>
        <p:spPr>
          <a:xfrm>
            <a:off x="342899" y="4212297"/>
            <a:ext cx="17602200" cy="14616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hu-HU" sz="7200" dirty="0">
                <a:solidFill>
                  <a:srgbClr val="2B56A3"/>
                </a:solidFill>
                <a:latin typeface="Raleway Bold"/>
              </a:rPr>
              <a:t>Csíkszeredai munkahét</a:t>
            </a:r>
            <a:endParaRPr lang="en-US" sz="7200" dirty="0">
              <a:solidFill>
                <a:srgbClr val="2B56A3"/>
              </a:solidFill>
              <a:latin typeface="Raleway Bold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05901D8-2B1E-CAEE-9059-7D7C8843D816}"/>
              </a:ext>
            </a:extLst>
          </p:cNvPr>
          <p:cNvSpPr txBox="1"/>
          <p:nvPr/>
        </p:nvSpPr>
        <p:spPr>
          <a:xfrm>
            <a:off x="2648130" y="5565953"/>
            <a:ext cx="12991739" cy="14063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hu-HU" sz="5400" dirty="0">
                <a:solidFill>
                  <a:srgbClr val="2B56A3"/>
                </a:solidFill>
                <a:latin typeface="Raleway Bold"/>
              </a:rPr>
              <a:t>2024. szeptember 30. - október 4.</a:t>
            </a:r>
            <a:endParaRPr lang="en-US" sz="5400" dirty="0">
              <a:solidFill>
                <a:srgbClr val="2B56A3"/>
              </a:solidFill>
              <a:latin typeface="Raleway Bold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1E3EDE-087C-58DC-CC47-4E7261496F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0" y="494758"/>
            <a:ext cx="2219215" cy="193894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C201244-3F30-660D-DEBE-7F312710082E}"/>
              </a:ext>
            </a:extLst>
          </p:cNvPr>
          <p:cNvGrpSpPr/>
          <p:nvPr/>
        </p:nvGrpSpPr>
        <p:grpSpPr>
          <a:xfrm>
            <a:off x="685800" y="8724900"/>
            <a:ext cx="3448712" cy="1268095"/>
            <a:chOff x="685800" y="8891976"/>
            <a:chExt cx="3448712" cy="126809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B93EAF7-CED1-8FB5-18B5-A9C61E3A9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8891976"/>
              <a:ext cx="3448712" cy="90026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F90D406-D135-5B3E-5E30-41E3D9EAACCF}"/>
                </a:ext>
              </a:extLst>
            </p:cNvPr>
            <p:cNvSpPr txBox="1"/>
            <p:nvPr/>
          </p:nvSpPr>
          <p:spPr>
            <a:xfrm>
              <a:off x="805807" y="9790739"/>
              <a:ext cx="32086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0055A5"/>
                  </a:solidFill>
                </a:rPr>
                <a:t>Az </a:t>
              </a:r>
              <a:r>
                <a:rPr lang="en-GB" b="1" dirty="0" err="1">
                  <a:solidFill>
                    <a:srgbClr val="0055A5"/>
                  </a:solidFill>
                </a:rPr>
                <a:t>Európai</a:t>
              </a:r>
              <a:r>
                <a:rPr lang="en-GB" b="1" dirty="0">
                  <a:solidFill>
                    <a:srgbClr val="0055A5"/>
                  </a:solidFill>
                </a:rPr>
                <a:t> </a:t>
              </a:r>
              <a:r>
                <a:rPr lang="en-GB" b="1" dirty="0" err="1">
                  <a:solidFill>
                    <a:srgbClr val="0055A5"/>
                  </a:solidFill>
                </a:rPr>
                <a:t>Unió</a:t>
              </a:r>
              <a:r>
                <a:rPr lang="en-GB" b="1" dirty="0">
                  <a:solidFill>
                    <a:srgbClr val="0055A5"/>
                  </a:solidFill>
                </a:rPr>
                <a:t> </a:t>
              </a:r>
              <a:r>
                <a:rPr lang="en-GB" b="1" dirty="0" err="1">
                  <a:solidFill>
                    <a:srgbClr val="0055A5"/>
                  </a:solidFill>
                </a:rPr>
                <a:t>támogatásával</a:t>
              </a:r>
              <a:r>
                <a:rPr lang="en-GB" b="1" dirty="0">
                  <a:solidFill>
                    <a:srgbClr val="0055A5"/>
                  </a:solidFill>
                </a:rPr>
                <a:t>.</a:t>
              </a:r>
              <a:endParaRPr lang="en-GB" dirty="0">
                <a:solidFill>
                  <a:srgbClr val="0055A5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EEADE54-45C3-D36A-CE1E-EBC324CBFE8E}"/>
              </a:ext>
            </a:extLst>
          </p:cNvPr>
          <p:cNvSpPr txBox="1"/>
          <p:nvPr/>
        </p:nvSpPr>
        <p:spPr>
          <a:xfrm>
            <a:off x="13792200" y="9464397"/>
            <a:ext cx="4270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55A5"/>
                </a:solidFill>
                <a:latin typeface="Raleway Bold" panose="020B0604020202020204" charset="0"/>
              </a:rPr>
              <a:t>2023-2-HU01-KA210-VET-000180053</a:t>
            </a:r>
          </a:p>
        </p:txBody>
      </p:sp>
    </p:spTree>
    <p:extLst>
      <p:ext uri="{BB962C8B-B14F-4D97-AF65-F5344CB8AC3E}">
        <p14:creationId xmlns:p14="http://schemas.microsoft.com/office/powerpoint/2010/main" val="357588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D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2DBCE5-DE25-5FAF-915F-536DDCBAB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1B75CE9-641D-F847-77D8-017A383B328D}"/>
              </a:ext>
            </a:extLst>
          </p:cNvPr>
          <p:cNvGrpSpPr/>
          <p:nvPr/>
        </p:nvGrpSpPr>
        <p:grpSpPr>
          <a:xfrm>
            <a:off x="1028700" y="494758"/>
            <a:ext cx="2015246" cy="3617781"/>
            <a:chOff x="1028700" y="494758"/>
            <a:chExt cx="2015246" cy="36177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9D9185F-49A2-6455-F2DC-74DA93A43C8A}"/>
                </a:ext>
              </a:extLst>
            </p:cNvPr>
            <p:cNvSpPr/>
            <p:nvPr/>
          </p:nvSpPr>
          <p:spPr>
            <a:xfrm>
              <a:off x="1066853" y="2173598"/>
              <a:ext cx="1938941" cy="1938941"/>
            </a:xfrm>
            <a:custGeom>
              <a:avLst/>
              <a:gdLst/>
              <a:ahLst/>
              <a:cxnLst/>
              <a:rect l="l" t="t" r="r" b="b"/>
              <a:pathLst>
                <a:path w="1938941" h="1938941">
                  <a:moveTo>
                    <a:pt x="0" y="0"/>
                  </a:moveTo>
                  <a:lnTo>
                    <a:pt x="1938941" y="0"/>
                  </a:lnTo>
                  <a:lnTo>
                    <a:pt x="1938941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  <p:sp>
          <p:nvSpPr>
            <p:cNvPr id="2" name="Freeform 2">
              <a:extLst>
                <a:ext uri="{FF2B5EF4-FFF2-40B4-BE49-F238E27FC236}">
                  <a16:creationId xmlns:a16="http://schemas.microsoft.com/office/drawing/2014/main" id="{DDFF5B3F-7832-35DD-DB0D-048AC0492359}"/>
                </a:ext>
              </a:extLst>
            </p:cNvPr>
            <p:cNvSpPr/>
            <p:nvPr/>
          </p:nvSpPr>
          <p:spPr>
            <a:xfrm>
              <a:off x="1028700" y="494758"/>
              <a:ext cx="2015246" cy="1938941"/>
            </a:xfrm>
            <a:custGeom>
              <a:avLst/>
              <a:gdLst/>
              <a:ahLst/>
              <a:cxnLst/>
              <a:rect l="l" t="t" r="r" b="b"/>
              <a:pathLst>
                <a:path w="2015246" h="1938941">
                  <a:moveTo>
                    <a:pt x="0" y="0"/>
                  </a:moveTo>
                  <a:lnTo>
                    <a:pt x="2015246" y="0"/>
                  </a:lnTo>
                  <a:lnTo>
                    <a:pt x="2015246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FCE92715-2F2E-2DC0-EE1C-D25AD134FC0D}"/>
              </a:ext>
            </a:extLst>
          </p:cNvPr>
          <p:cNvSpPr/>
          <p:nvPr/>
        </p:nvSpPr>
        <p:spPr>
          <a:xfrm>
            <a:off x="13932562" y="494758"/>
            <a:ext cx="3021726" cy="1938941"/>
          </a:xfrm>
          <a:custGeom>
            <a:avLst/>
            <a:gdLst/>
            <a:ahLst/>
            <a:cxnLst/>
            <a:rect l="l" t="t" r="r" b="b"/>
            <a:pathLst>
              <a:path w="3021726" h="1938941">
                <a:moveTo>
                  <a:pt x="0" y="0"/>
                </a:moveTo>
                <a:lnTo>
                  <a:pt x="3021726" y="0"/>
                </a:lnTo>
                <a:lnTo>
                  <a:pt x="3021726" y="1938941"/>
                </a:lnTo>
                <a:lnTo>
                  <a:pt x="0" y="1938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A9029E9F-A905-5430-CF9B-7DD2F9052EDD}"/>
              </a:ext>
            </a:extLst>
          </p:cNvPr>
          <p:cNvSpPr txBox="1"/>
          <p:nvPr/>
        </p:nvSpPr>
        <p:spPr>
          <a:xfrm>
            <a:off x="5467347" y="3018023"/>
            <a:ext cx="7353301" cy="14616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880"/>
              </a:lnSpc>
            </a:pPr>
            <a:r>
              <a:rPr lang="hu-HU" sz="5400" dirty="0">
                <a:solidFill>
                  <a:srgbClr val="2B56A3"/>
                </a:solidFill>
                <a:latin typeface="Raleway Bold"/>
              </a:rPr>
              <a:t>Szakmai tevékenység</a:t>
            </a:r>
            <a:endParaRPr lang="en-US" sz="5400" dirty="0">
              <a:solidFill>
                <a:srgbClr val="2B56A3"/>
              </a:solidFill>
              <a:latin typeface="Raleway Bold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7BAC80B-C934-5AD5-88EB-468A26DF89E9}"/>
              </a:ext>
            </a:extLst>
          </p:cNvPr>
          <p:cNvSpPr txBox="1"/>
          <p:nvPr/>
        </p:nvSpPr>
        <p:spPr>
          <a:xfrm>
            <a:off x="2648126" y="4843552"/>
            <a:ext cx="12991739" cy="26618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rgbClr val="2B56A3"/>
                </a:solidFill>
                <a:latin typeface="Raleway Bold"/>
              </a:rPr>
              <a:t>Csoportos munka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rgbClr val="2B56A3"/>
                </a:solidFill>
                <a:latin typeface="Raleway Bold"/>
              </a:rPr>
              <a:t>Vegyes csoportok, mindhárom iskola tanulóival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rgbClr val="2B56A3"/>
                </a:solidFill>
                <a:latin typeface="Raleway Bold"/>
              </a:rPr>
              <a:t>Egymástól tanulás, szakmai tapasztalatcsere </a:t>
            </a:r>
            <a:endParaRPr lang="en-US" sz="4000" dirty="0">
              <a:solidFill>
                <a:srgbClr val="2B56A3"/>
              </a:solidFill>
              <a:latin typeface="Raleway Bold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1652DC-8D01-9388-CFDA-E63E3236EE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4389" y="618808"/>
            <a:ext cx="2219215" cy="193894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97647F1-BA85-3FF8-555D-2D07F0A2880B}"/>
              </a:ext>
            </a:extLst>
          </p:cNvPr>
          <p:cNvGrpSpPr/>
          <p:nvPr/>
        </p:nvGrpSpPr>
        <p:grpSpPr>
          <a:xfrm>
            <a:off x="685800" y="8724900"/>
            <a:ext cx="3448712" cy="1268095"/>
            <a:chOff x="685800" y="8891976"/>
            <a:chExt cx="3448712" cy="126809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C655A70-B020-DE2A-4F96-9F7C2E0C97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8891976"/>
              <a:ext cx="3448712" cy="90026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6052140-16E1-D0AD-EF64-3D652D3F20D2}"/>
                </a:ext>
              </a:extLst>
            </p:cNvPr>
            <p:cNvSpPr txBox="1"/>
            <p:nvPr/>
          </p:nvSpPr>
          <p:spPr>
            <a:xfrm>
              <a:off x="805807" y="9790739"/>
              <a:ext cx="32086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0055A5"/>
                  </a:solidFill>
                </a:rPr>
                <a:t>Az </a:t>
              </a:r>
              <a:r>
                <a:rPr lang="en-GB" b="1" dirty="0" err="1">
                  <a:solidFill>
                    <a:srgbClr val="0055A5"/>
                  </a:solidFill>
                </a:rPr>
                <a:t>Európai</a:t>
              </a:r>
              <a:r>
                <a:rPr lang="en-GB" b="1" dirty="0">
                  <a:solidFill>
                    <a:srgbClr val="0055A5"/>
                  </a:solidFill>
                </a:rPr>
                <a:t> </a:t>
              </a:r>
              <a:r>
                <a:rPr lang="en-GB" b="1" dirty="0" err="1">
                  <a:solidFill>
                    <a:srgbClr val="0055A5"/>
                  </a:solidFill>
                </a:rPr>
                <a:t>Unió</a:t>
              </a:r>
              <a:r>
                <a:rPr lang="en-GB" b="1" dirty="0">
                  <a:solidFill>
                    <a:srgbClr val="0055A5"/>
                  </a:solidFill>
                </a:rPr>
                <a:t> </a:t>
              </a:r>
              <a:r>
                <a:rPr lang="en-GB" b="1" dirty="0" err="1">
                  <a:solidFill>
                    <a:srgbClr val="0055A5"/>
                  </a:solidFill>
                </a:rPr>
                <a:t>támogatásával</a:t>
              </a:r>
              <a:r>
                <a:rPr lang="en-GB" b="1" dirty="0">
                  <a:solidFill>
                    <a:srgbClr val="0055A5"/>
                  </a:solidFill>
                </a:rPr>
                <a:t>.</a:t>
              </a:r>
              <a:endParaRPr lang="en-GB" dirty="0">
                <a:solidFill>
                  <a:srgbClr val="0055A5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8A48909-4241-00A3-66A0-723B0A8440FB}"/>
              </a:ext>
            </a:extLst>
          </p:cNvPr>
          <p:cNvSpPr txBox="1"/>
          <p:nvPr/>
        </p:nvSpPr>
        <p:spPr>
          <a:xfrm>
            <a:off x="13792200" y="9464397"/>
            <a:ext cx="4270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55A5"/>
                </a:solidFill>
                <a:latin typeface="Raleway Bold" panose="020B0604020202020204" charset="0"/>
              </a:rPr>
              <a:t>2023-2-HU01-KA210-VET-000180053</a:t>
            </a:r>
          </a:p>
        </p:txBody>
      </p:sp>
    </p:spTree>
    <p:extLst>
      <p:ext uri="{BB962C8B-B14F-4D97-AF65-F5344CB8AC3E}">
        <p14:creationId xmlns:p14="http://schemas.microsoft.com/office/powerpoint/2010/main" val="2444534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D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0482DC-30C3-87F1-1FE3-886D4C63D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5AE9C9A-EB26-5A88-3B1D-49D98CCDB0D4}"/>
              </a:ext>
            </a:extLst>
          </p:cNvPr>
          <p:cNvGrpSpPr/>
          <p:nvPr/>
        </p:nvGrpSpPr>
        <p:grpSpPr>
          <a:xfrm>
            <a:off x="1028700" y="494758"/>
            <a:ext cx="2015246" cy="3617781"/>
            <a:chOff x="1028700" y="494758"/>
            <a:chExt cx="2015246" cy="36177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F755EAF-24BB-A6DC-1A8C-EC284A2273F5}"/>
                </a:ext>
              </a:extLst>
            </p:cNvPr>
            <p:cNvSpPr/>
            <p:nvPr/>
          </p:nvSpPr>
          <p:spPr>
            <a:xfrm>
              <a:off x="1066853" y="2173598"/>
              <a:ext cx="1938941" cy="1938941"/>
            </a:xfrm>
            <a:custGeom>
              <a:avLst/>
              <a:gdLst/>
              <a:ahLst/>
              <a:cxnLst/>
              <a:rect l="l" t="t" r="r" b="b"/>
              <a:pathLst>
                <a:path w="1938941" h="1938941">
                  <a:moveTo>
                    <a:pt x="0" y="0"/>
                  </a:moveTo>
                  <a:lnTo>
                    <a:pt x="1938941" y="0"/>
                  </a:lnTo>
                  <a:lnTo>
                    <a:pt x="1938941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  <p:sp>
          <p:nvSpPr>
            <p:cNvPr id="2" name="Freeform 2">
              <a:extLst>
                <a:ext uri="{FF2B5EF4-FFF2-40B4-BE49-F238E27FC236}">
                  <a16:creationId xmlns:a16="http://schemas.microsoft.com/office/drawing/2014/main" id="{ACA7C815-D70B-A604-B3BD-E49962E32748}"/>
                </a:ext>
              </a:extLst>
            </p:cNvPr>
            <p:cNvSpPr/>
            <p:nvPr/>
          </p:nvSpPr>
          <p:spPr>
            <a:xfrm>
              <a:off x="1028700" y="494758"/>
              <a:ext cx="2015246" cy="1938941"/>
            </a:xfrm>
            <a:custGeom>
              <a:avLst/>
              <a:gdLst/>
              <a:ahLst/>
              <a:cxnLst/>
              <a:rect l="l" t="t" r="r" b="b"/>
              <a:pathLst>
                <a:path w="2015246" h="1938941">
                  <a:moveTo>
                    <a:pt x="0" y="0"/>
                  </a:moveTo>
                  <a:lnTo>
                    <a:pt x="2015246" y="0"/>
                  </a:lnTo>
                  <a:lnTo>
                    <a:pt x="2015246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AED9AAE9-3825-B305-3052-638E03A6A811}"/>
              </a:ext>
            </a:extLst>
          </p:cNvPr>
          <p:cNvSpPr/>
          <p:nvPr/>
        </p:nvSpPr>
        <p:spPr>
          <a:xfrm>
            <a:off x="13932562" y="494758"/>
            <a:ext cx="3021726" cy="1938941"/>
          </a:xfrm>
          <a:custGeom>
            <a:avLst/>
            <a:gdLst/>
            <a:ahLst/>
            <a:cxnLst/>
            <a:rect l="l" t="t" r="r" b="b"/>
            <a:pathLst>
              <a:path w="3021726" h="1938941">
                <a:moveTo>
                  <a:pt x="0" y="0"/>
                </a:moveTo>
                <a:lnTo>
                  <a:pt x="3021726" y="0"/>
                </a:lnTo>
                <a:lnTo>
                  <a:pt x="3021726" y="1938941"/>
                </a:lnTo>
                <a:lnTo>
                  <a:pt x="0" y="1938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9776841C-B5EC-2589-B277-7080BC98CD36}"/>
              </a:ext>
            </a:extLst>
          </p:cNvPr>
          <p:cNvSpPr txBox="1"/>
          <p:nvPr/>
        </p:nvSpPr>
        <p:spPr>
          <a:xfrm>
            <a:off x="5467347" y="3018023"/>
            <a:ext cx="7353301" cy="14616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880"/>
              </a:lnSpc>
            </a:pPr>
            <a:r>
              <a:rPr lang="hu-HU" sz="5400" dirty="0">
                <a:solidFill>
                  <a:srgbClr val="2B56A3"/>
                </a:solidFill>
                <a:latin typeface="Raleway Bold"/>
              </a:rPr>
              <a:t>Szakmai tevékenység</a:t>
            </a:r>
            <a:endParaRPr lang="en-US" sz="5400" dirty="0">
              <a:solidFill>
                <a:srgbClr val="2B56A3"/>
              </a:solidFill>
              <a:latin typeface="Raleway Bold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1339D0B-9467-031C-6884-4DE1CCAF8CD1}"/>
              </a:ext>
            </a:extLst>
          </p:cNvPr>
          <p:cNvSpPr txBox="1"/>
          <p:nvPr/>
        </p:nvSpPr>
        <p:spPr>
          <a:xfrm>
            <a:off x="2648126" y="4843552"/>
            <a:ext cx="12991739" cy="26618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rgbClr val="2B56A3"/>
                </a:solidFill>
                <a:latin typeface="Raleway Bold"/>
              </a:rPr>
              <a:t>Robot megépítése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rgbClr val="2B56A3"/>
                </a:solidFill>
                <a:latin typeface="Raleway Bold"/>
              </a:rPr>
              <a:t>3d nyomtató összeszerelése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rgbClr val="2B56A3"/>
                </a:solidFill>
                <a:latin typeface="Raleway Bold"/>
              </a:rPr>
              <a:t>Kiegészítő elemek megtervezése és nyomtatása</a:t>
            </a:r>
            <a:endParaRPr lang="en-US" sz="4000" dirty="0">
              <a:solidFill>
                <a:srgbClr val="2B56A3"/>
              </a:solidFill>
              <a:latin typeface="Raleway Bold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CEC56D-3063-9B2D-508F-A6E4DE08E3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4389" y="618808"/>
            <a:ext cx="2219215" cy="193894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A83AE99-8126-B666-6F21-D6CE404E9247}"/>
              </a:ext>
            </a:extLst>
          </p:cNvPr>
          <p:cNvGrpSpPr/>
          <p:nvPr/>
        </p:nvGrpSpPr>
        <p:grpSpPr>
          <a:xfrm>
            <a:off x="685800" y="8724900"/>
            <a:ext cx="3448712" cy="1268095"/>
            <a:chOff x="685800" y="8891976"/>
            <a:chExt cx="3448712" cy="126809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0F23650-0885-F901-2A45-DF94896553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8891976"/>
              <a:ext cx="3448712" cy="90026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41B010B-CF13-DCCA-33F6-416E1E42AAF1}"/>
                </a:ext>
              </a:extLst>
            </p:cNvPr>
            <p:cNvSpPr txBox="1"/>
            <p:nvPr/>
          </p:nvSpPr>
          <p:spPr>
            <a:xfrm>
              <a:off x="805807" y="9790739"/>
              <a:ext cx="32086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0055A5"/>
                  </a:solidFill>
                </a:rPr>
                <a:t>Az </a:t>
              </a:r>
              <a:r>
                <a:rPr lang="en-GB" b="1" dirty="0" err="1">
                  <a:solidFill>
                    <a:srgbClr val="0055A5"/>
                  </a:solidFill>
                </a:rPr>
                <a:t>Európai</a:t>
              </a:r>
              <a:r>
                <a:rPr lang="en-GB" b="1" dirty="0">
                  <a:solidFill>
                    <a:srgbClr val="0055A5"/>
                  </a:solidFill>
                </a:rPr>
                <a:t> </a:t>
              </a:r>
              <a:r>
                <a:rPr lang="en-GB" b="1" dirty="0" err="1">
                  <a:solidFill>
                    <a:srgbClr val="0055A5"/>
                  </a:solidFill>
                </a:rPr>
                <a:t>Unió</a:t>
              </a:r>
              <a:r>
                <a:rPr lang="en-GB" b="1" dirty="0">
                  <a:solidFill>
                    <a:srgbClr val="0055A5"/>
                  </a:solidFill>
                </a:rPr>
                <a:t> </a:t>
              </a:r>
              <a:r>
                <a:rPr lang="en-GB" b="1" dirty="0" err="1">
                  <a:solidFill>
                    <a:srgbClr val="0055A5"/>
                  </a:solidFill>
                </a:rPr>
                <a:t>támogatásával</a:t>
              </a:r>
              <a:r>
                <a:rPr lang="en-GB" b="1" dirty="0">
                  <a:solidFill>
                    <a:srgbClr val="0055A5"/>
                  </a:solidFill>
                </a:rPr>
                <a:t>.</a:t>
              </a:r>
              <a:endParaRPr lang="en-GB" dirty="0">
                <a:solidFill>
                  <a:srgbClr val="0055A5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3421E67-F629-B25C-CB93-36D7E65AA031}"/>
              </a:ext>
            </a:extLst>
          </p:cNvPr>
          <p:cNvSpPr txBox="1"/>
          <p:nvPr/>
        </p:nvSpPr>
        <p:spPr>
          <a:xfrm>
            <a:off x="13792200" y="9464397"/>
            <a:ext cx="4270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55A5"/>
                </a:solidFill>
                <a:latin typeface="Raleway Bold" panose="020B0604020202020204" charset="0"/>
              </a:rPr>
              <a:t>2023-2-HU01-KA210-VET-000180053</a:t>
            </a:r>
          </a:p>
        </p:txBody>
      </p:sp>
    </p:spTree>
    <p:extLst>
      <p:ext uri="{BB962C8B-B14F-4D97-AF65-F5344CB8AC3E}">
        <p14:creationId xmlns:p14="http://schemas.microsoft.com/office/powerpoint/2010/main" val="279374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D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146C11-67DC-C67A-4BC2-312395B52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64697DF-C75A-16A6-2B51-DD1A212336FB}"/>
              </a:ext>
            </a:extLst>
          </p:cNvPr>
          <p:cNvGrpSpPr/>
          <p:nvPr/>
        </p:nvGrpSpPr>
        <p:grpSpPr>
          <a:xfrm>
            <a:off x="1028700" y="494759"/>
            <a:ext cx="976569" cy="1753142"/>
            <a:chOff x="1028700" y="494758"/>
            <a:chExt cx="2015246" cy="36177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2F9C188-C2F0-CBC6-CDCF-A6771936D7C3}"/>
                </a:ext>
              </a:extLst>
            </p:cNvPr>
            <p:cNvSpPr/>
            <p:nvPr/>
          </p:nvSpPr>
          <p:spPr>
            <a:xfrm>
              <a:off x="1066853" y="2173598"/>
              <a:ext cx="1938941" cy="1938941"/>
            </a:xfrm>
            <a:custGeom>
              <a:avLst/>
              <a:gdLst/>
              <a:ahLst/>
              <a:cxnLst/>
              <a:rect l="l" t="t" r="r" b="b"/>
              <a:pathLst>
                <a:path w="1938941" h="1938941">
                  <a:moveTo>
                    <a:pt x="0" y="0"/>
                  </a:moveTo>
                  <a:lnTo>
                    <a:pt x="1938941" y="0"/>
                  </a:lnTo>
                  <a:lnTo>
                    <a:pt x="1938941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  <p:sp>
          <p:nvSpPr>
            <p:cNvPr id="2" name="Freeform 2">
              <a:extLst>
                <a:ext uri="{FF2B5EF4-FFF2-40B4-BE49-F238E27FC236}">
                  <a16:creationId xmlns:a16="http://schemas.microsoft.com/office/drawing/2014/main" id="{B668B893-F3E7-337F-C1D0-BAD3CCDBC1B0}"/>
                </a:ext>
              </a:extLst>
            </p:cNvPr>
            <p:cNvSpPr/>
            <p:nvPr/>
          </p:nvSpPr>
          <p:spPr>
            <a:xfrm>
              <a:off x="1028700" y="494758"/>
              <a:ext cx="2015246" cy="1938941"/>
            </a:xfrm>
            <a:custGeom>
              <a:avLst/>
              <a:gdLst/>
              <a:ahLst/>
              <a:cxnLst/>
              <a:rect l="l" t="t" r="r" b="b"/>
              <a:pathLst>
                <a:path w="2015246" h="1938941">
                  <a:moveTo>
                    <a:pt x="0" y="0"/>
                  </a:moveTo>
                  <a:lnTo>
                    <a:pt x="2015246" y="0"/>
                  </a:lnTo>
                  <a:lnTo>
                    <a:pt x="2015246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AA4DA9C6-150F-DFF9-86CE-67B99BB6FE13}"/>
              </a:ext>
            </a:extLst>
          </p:cNvPr>
          <p:cNvSpPr/>
          <p:nvPr/>
        </p:nvSpPr>
        <p:spPr>
          <a:xfrm>
            <a:off x="14975644" y="494759"/>
            <a:ext cx="2019651" cy="1295943"/>
          </a:xfrm>
          <a:custGeom>
            <a:avLst/>
            <a:gdLst/>
            <a:ahLst/>
            <a:cxnLst/>
            <a:rect l="l" t="t" r="r" b="b"/>
            <a:pathLst>
              <a:path w="3021726" h="1938941">
                <a:moveTo>
                  <a:pt x="0" y="0"/>
                </a:moveTo>
                <a:lnTo>
                  <a:pt x="3021726" y="0"/>
                </a:lnTo>
                <a:lnTo>
                  <a:pt x="3021726" y="1938941"/>
                </a:lnTo>
                <a:lnTo>
                  <a:pt x="0" y="1938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F05D64-7585-34FD-5426-81CE0D0D65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9812" y="494759"/>
            <a:ext cx="1341289" cy="11718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37276C4-3435-1AD7-F68E-66158B45F6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239" y="1943100"/>
            <a:ext cx="10465522" cy="784914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B16472A-0259-CFBC-3785-F36B807DAA7D}"/>
              </a:ext>
            </a:extLst>
          </p:cNvPr>
          <p:cNvGrpSpPr/>
          <p:nvPr/>
        </p:nvGrpSpPr>
        <p:grpSpPr>
          <a:xfrm>
            <a:off x="449827" y="8648700"/>
            <a:ext cx="3448712" cy="1268095"/>
            <a:chOff x="685800" y="8891976"/>
            <a:chExt cx="3448712" cy="126809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9192A77-B5E5-7C70-2EA8-17D65B8E7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8891976"/>
              <a:ext cx="3448712" cy="90026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7A2D214-B1B8-3F88-75C2-BEBA4AF7C605}"/>
                </a:ext>
              </a:extLst>
            </p:cNvPr>
            <p:cNvSpPr txBox="1"/>
            <p:nvPr/>
          </p:nvSpPr>
          <p:spPr>
            <a:xfrm>
              <a:off x="805807" y="9790739"/>
              <a:ext cx="32086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0055A5"/>
                  </a:solidFill>
                </a:rPr>
                <a:t>Az </a:t>
              </a:r>
              <a:r>
                <a:rPr lang="en-GB" b="1" dirty="0" err="1">
                  <a:solidFill>
                    <a:srgbClr val="0055A5"/>
                  </a:solidFill>
                </a:rPr>
                <a:t>Európai</a:t>
              </a:r>
              <a:r>
                <a:rPr lang="en-GB" b="1" dirty="0">
                  <a:solidFill>
                    <a:srgbClr val="0055A5"/>
                  </a:solidFill>
                </a:rPr>
                <a:t> </a:t>
              </a:r>
              <a:r>
                <a:rPr lang="en-GB" b="1" dirty="0" err="1">
                  <a:solidFill>
                    <a:srgbClr val="0055A5"/>
                  </a:solidFill>
                </a:rPr>
                <a:t>Unió</a:t>
              </a:r>
              <a:r>
                <a:rPr lang="en-GB" b="1" dirty="0">
                  <a:solidFill>
                    <a:srgbClr val="0055A5"/>
                  </a:solidFill>
                </a:rPr>
                <a:t> </a:t>
              </a:r>
              <a:r>
                <a:rPr lang="en-GB" b="1" dirty="0" err="1">
                  <a:solidFill>
                    <a:srgbClr val="0055A5"/>
                  </a:solidFill>
                </a:rPr>
                <a:t>támogatásával</a:t>
              </a:r>
              <a:r>
                <a:rPr lang="en-GB" b="1" dirty="0">
                  <a:solidFill>
                    <a:srgbClr val="0055A5"/>
                  </a:solidFill>
                </a:rPr>
                <a:t>.</a:t>
              </a:r>
              <a:endParaRPr lang="en-GB" dirty="0">
                <a:solidFill>
                  <a:srgbClr val="0055A5"/>
                </a:solidFill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3267113-23FA-8864-E141-C2B73BDC8003}"/>
              </a:ext>
            </a:extLst>
          </p:cNvPr>
          <p:cNvSpPr txBox="1"/>
          <p:nvPr/>
        </p:nvSpPr>
        <p:spPr>
          <a:xfrm>
            <a:off x="13792200" y="9727168"/>
            <a:ext cx="4270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55A5"/>
                </a:solidFill>
                <a:latin typeface="Raleway Bold" panose="020B0604020202020204" charset="0"/>
              </a:rPr>
              <a:t>2023-2-HU01-KA210-VET-000180053</a:t>
            </a:r>
          </a:p>
        </p:txBody>
      </p:sp>
    </p:spTree>
    <p:extLst>
      <p:ext uri="{BB962C8B-B14F-4D97-AF65-F5344CB8AC3E}">
        <p14:creationId xmlns:p14="http://schemas.microsoft.com/office/powerpoint/2010/main" val="3961680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D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C26526-A9D0-0D2B-0473-C3A827977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7D67C0E-F96E-D1E2-66FF-FA6D09C61C69}"/>
              </a:ext>
            </a:extLst>
          </p:cNvPr>
          <p:cNvGrpSpPr/>
          <p:nvPr/>
        </p:nvGrpSpPr>
        <p:grpSpPr>
          <a:xfrm>
            <a:off x="1028700" y="494758"/>
            <a:ext cx="2015246" cy="3617781"/>
            <a:chOff x="1028700" y="494758"/>
            <a:chExt cx="2015246" cy="36177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A226EEE-1C8F-A4FB-521D-BB9E8BC30AFC}"/>
                </a:ext>
              </a:extLst>
            </p:cNvPr>
            <p:cNvSpPr/>
            <p:nvPr/>
          </p:nvSpPr>
          <p:spPr>
            <a:xfrm>
              <a:off x="1066853" y="2173598"/>
              <a:ext cx="1938941" cy="1938941"/>
            </a:xfrm>
            <a:custGeom>
              <a:avLst/>
              <a:gdLst/>
              <a:ahLst/>
              <a:cxnLst/>
              <a:rect l="l" t="t" r="r" b="b"/>
              <a:pathLst>
                <a:path w="1938941" h="1938941">
                  <a:moveTo>
                    <a:pt x="0" y="0"/>
                  </a:moveTo>
                  <a:lnTo>
                    <a:pt x="1938941" y="0"/>
                  </a:lnTo>
                  <a:lnTo>
                    <a:pt x="1938941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  <p:sp>
          <p:nvSpPr>
            <p:cNvPr id="2" name="Freeform 2">
              <a:extLst>
                <a:ext uri="{FF2B5EF4-FFF2-40B4-BE49-F238E27FC236}">
                  <a16:creationId xmlns:a16="http://schemas.microsoft.com/office/drawing/2014/main" id="{526BDF7D-3E4D-A18C-D772-4272B7C47637}"/>
                </a:ext>
              </a:extLst>
            </p:cNvPr>
            <p:cNvSpPr/>
            <p:nvPr/>
          </p:nvSpPr>
          <p:spPr>
            <a:xfrm>
              <a:off x="1028700" y="494758"/>
              <a:ext cx="2015246" cy="1938941"/>
            </a:xfrm>
            <a:custGeom>
              <a:avLst/>
              <a:gdLst/>
              <a:ahLst/>
              <a:cxnLst/>
              <a:rect l="l" t="t" r="r" b="b"/>
              <a:pathLst>
                <a:path w="2015246" h="1938941">
                  <a:moveTo>
                    <a:pt x="0" y="0"/>
                  </a:moveTo>
                  <a:lnTo>
                    <a:pt x="2015246" y="0"/>
                  </a:lnTo>
                  <a:lnTo>
                    <a:pt x="2015246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A3F5724D-EB12-971B-02BB-4532693999C7}"/>
              </a:ext>
            </a:extLst>
          </p:cNvPr>
          <p:cNvSpPr/>
          <p:nvPr/>
        </p:nvSpPr>
        <p:spPr>
          <a:xfrm>
            <a:off x="13932562" y="494758"/>
            <a:ext cx="3021726" cy="1938941"/>
          </a:xfrm>
          <a:custGeom>
            <a:avLst/>
            <a:gdLst/>
            <a:ahLst/>
            <a:cxnLst/>
            <a:rect l="l" t="t" r="r" b="b"/>
            <a:pathLst>
              <a:path w="3021726" h="1938941">
                <a:moveTo>
                  <a:pt x="0" y="0"/>
                </a:moveTo>
                <a:lnTo>
                  <a:pt x="3021726" y="0"/>
                </a:lnTo>
                <a:lnTo>
                  <a:pt x="3021726" y="1938941"/>
                </a:lnTo>
                <a:lnTo>
                  <a:pt x="0" y="1938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C9AA512-5B56-C104-D07D-0AE1ECC01CC5}"/>
              </a:ext>
            </a:extLst>
          </p:cNvPr>
          <p:cNvSpPr txBox="1"/>
          <p:nvPr/>
        </p:nvSpPr>
        <p:spPr>
          <a:xfrm>
            <a:off x="5467347" y="3018023"/>
            <a:ext cx="7353301" cy="14616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880"/>
              </a:lnSpc>
            </a:pPr>
            <a:r>
              <a:rPr lang="hu-HU" sz="5400" dirty="0">
                <a:solidFill>
                  <a:srgbClr val="2B56A3"/>
                </a:solidFill>
                <a:latin typeface="Raleway Bold"/>
              </a:rPr>
              <a:t>Szakmai tevékenység</a:t>
            </a:r>
            <a:endParaRPr lang="en-US" sz="5400" dirty="0">
              <a:solidFill>
                <a:srgbClr val="2B56A3"/>
              </a:solidFill>
              <a:latin typeface="Raleway Bold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A87ECD4-5F09-DC19-60C3-A7569CFC348A}"/>
              </a:ext>
            </a:extLst>
          </p:cNvPr>
          <p:cNvSpPr txBox="1"/>
          <p:nvPr/>
        </p:nvSpPr>
        <p:spPr>
          <a:xfrm>
            <a:off x="2648126" y="4843552"/>
            <a:ext cx="12991739" cy="26618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rgbClr val="2B56A3"/>
                </a:solidFill>
                <a:latin typeface="Raleway Bold"/>
              </a:rPr>
              <a:t>Programozás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rgbClr val="2B56A3"/>
                </a:solidFill>
                <a:latin typeface="Raleway Bold"/>
              </a:rPr>
              <a:t>Mesterséges intelligencia használata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4000" dirty="0" err="1">
                <a:solidFill>
                  <a:srgbClr val="2B56A3"/>
                </a:solidFill>
                <a:latin typeface="Raleway Bold"/>
              </a:rPr>
              <a:t>stb</a:t>
            </a:r>
            <a:endParaRPr lang="en-US" sz="4000" dirty="0">
              <a:solidFill>
                <a:srgbClr val="2B56A3"/>
              </a:solidFill>
              <a:latin typeface="Raleway Bold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C9C2AE-2D17-A28C-4B28-C5166CB613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4389" y="618808"/>
            <a:ext cx="2219215" cy="193894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7A303EC-6DC5-8695-4AEB-58A36280663E}"/>
              </a:ext>
            </a:extLst>
          </p:cNvPr>
          <p:cNvGrpSpPr/>
          <p:nvPr/>
        </p:nvGrpSpPr>
        <p:grpSpPr>
          <a:xfrm>
            <a:off x="685800" y="8724900"/>
            <a:ext cx="3448712" cy="1268095"/>
            <a:chOff x="685800" y="8891976"/>
            <a:chExt cx="3448712" cy="126809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58BC2AD-A6C1-FE5C-6C0F-D20CEBD7C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8891976"/>
              <a:ext cx="3448712" cy="90026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6057B68-0D9A-1CE2-976D-DB0216E584A7}"/>
                </a:ext>
              </a:extLst>
            </p:cNvPr>
            <p:cNvSpPr txBox="1"/>
            <p:nvPr/>
          </p:nvSpPr>
          <p:spPr>
            <a:xfrm>
              <a:off x="805807" y="9790739"/>
              <a:ext cx="32086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0055A5"/>
                  </a:solidFill>
                </a:rPr>
                <a:t>Az </a:t>
              </a:r>
              <a:r>
                <a:rPr lang="en-GB" b="1" dirty="0" err="1">
                  <a:solidFill>
                    <a:srgbClr val="0055A5"/>
                  </a:solidFill>
                </a:rPr>
                <a:t>Európai</a:t>
              </a:r>
              <a:r>
                <a:rPr lang="en-GB" b="1" dirty="0">
                  <a:solidFill>
                    <a:srgbClr val="0055A5"/>
                  </a:solidFill>
                </a:rPr>
                <a:t> </a:t>
              </a:r>
              <a:r>
                <a:rPr lang="en-GB" b="1" dirty="0" err="1">
                  <a:solidFill>
                    <a:srgbClr val="0055A5"/>
                  </a:solidFill>
                </a:rPr>
                <a:t>Unió</a:t>
              </a:r>
              <a:r>
                <a:rPr lang="en-GB" b="1" dirty="0">
                  <a:solidFill>
                    <a:srgbClr val="0055A5"/>
                  </a:solidFill>
                </a:rPr>
                <a:t> </a:t>
              </a:r>
              <a:r>
                <a:rPr lang="en-GB" b="1" dirty="0" err="1">
                  <a:solidFill>
                    <a:srgbClr val="0055A5"/>
                  </a:solidFill>
                </a:rPr>
                <a:t>támogatásával</a:t>
              </a:r>
              <a:r>
                <a:rPr lang="en-GB" b="1" dirty="0">
                  <a:solidFill>
                    <a:srgbClr val="0055A5"/>
                  </a:solidFill>
                </a:rPr>
                <a:t>.</a:t>
              </a:r>
              <a:endParaRPr lang="en-GB" dirty="0">
                <a:solidFill>
                  <a:srgbClr val="0055A5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4B179CCC-A891-3713-97CD-7C6662FE5AF1}"/>
              </a:ext>
            </a:extLst>
          </p:cNvPr>
          <p:cNvSpPr txBox="1"/>
          <p:nvPr/>
        </p:nvSpPr>
        <p:spPr>
          <a:xfrm>
            <a:off x="13792200" y="9464397"/>
            <a:ext cx="4270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55A5"/>
                </a:solidFill>
                <a:latin typeface="Raleway Bold" panose="020B0604020202020204" charset="0"/>
              </a:rPr>
              <a:t>2023-2-HU01-KA210-VET-000180053</a:t>
            </a:r>
          </a:p>
        </p:txBody>
      </p:sp>
    </p:spTree>
    <p:extLst>
      <p:ext uri="{BB962C8B-B14F-4D97-AF65-F5344CB8AC3E}">
        <p14:creationId xmlns:p14="http://schemas.microsoft.com/office/powerpoint/2010/main" val="3303373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D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D7C5E9-CC80-58E1-EB65-8CD1262C8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9A06BC8-435F-BC5B-B183-9B2B2DC151AE}"/>
              </a:ext>
            </a:extLst>
          </p:cNvPr>
          <p:cNvGrpSpPr/>
          <p:nvPr/>
        </p:nvGrpSpPr>
        <p:grpSpPr>
          <a:xfrm>
            <a:off x="1028700" y="494759"/>
            <a:ext cx="976569" cy="1753142"/>
            <a:chOff x="1028700" y="494758"/>
            <a:chExt cx="2015246" cy="36177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14B58DB-143A-4723-9B26-C196C2EA81BA}"/>
                </a:ext>
              </a:extLst>
            </p:cNvPr>
            <p:cNvSpPr/>
            <p:nvPr/>
          </p:nvSpPr>
          <p:spPr>
            <a:xfrm>
              <a:off x="1066853" y="2173598"/>
              <a:ext cx="1938941" cy="1938941"/>
            </a:xfrm>
            <a:custGeom>
              <a:avLst/>
              <a:gdLst/>
              <a:ahLst/>
              <a:cxnLst/>
              <a:rect l="l" t="t" r="r" b="b"/>
              <a:pathLst>
                <a:path w="1938941" h="1938941">
                  <a:moveTo>
                    <a:pt x="0" y="0"/>
                  </a:moveTo>
                  <a:lnTo>
                    <a:pt x="1938941" y="0"/>
                  </a:lnTo>
                  <a:lnTo>
                    <a:pt x="1938941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  <p:sp>
          <p:nvSpPr>
            <p:cNvPr id="2" name="Freeform 2">
              <a:extLst>
                <a:ext uri="{FF2B5EF4-FFF2-40B4-BE49-F238E27FC236}">
                  <a16:creationId xmlns:a16="http://schemas.microsoft.com/office/drawing/2014/main" id="{FDBCBC06-5210-1B95-48E1-C96A1263BEAC}"/>
                </a:ext>
              </a:extLst>
            </p:cNvPr>
            <p:cNvSpPr/>
            <p:nvPr/>
          </p:nvSpPr>
          <p:spPr>
            <a:xfrm>
              <a:off x="1028700" y="494758"/>
              <a:ext cx="2015246" cy="1938941"/>
            </a:xfrm>
            <a:custGeom>
              <a:avLst/>
              <a:gdLst/>
              <a:ahLst/>
              <a:cxnLst/>
              <a:rect l="l" t="t" r="r" b="b"/>
              <a:pathLst>
                <a:path w="2015246" h="1938941">
                  <a:moveTo>
                    <a:pt x="0" y="0"/>
                  </a:moveTo>
                  <a:lnTo>
                    <a:pt x="2015246" y="0"/>
                  </a:lnTo>
                  <a:lnTo>
                    <a:pt x="2015246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490ABD36-B749-19CF-8A03-AD1A2CAD5961}"/>
              </a:ext>
            </a:extLst>
          </p:cNvPr>
          <p:cNvSpPr/>
          <p:nvPr/>
        </p:nvSpPr>
        <p:spPr>
          <a:xfrm>
            <a:off x="14975644" y="494759"/>
            <a:ext cx="2019651" cy="1295943"/>
          </a:xfrm>
          <a:custGeom>
            <a:avLst/>
            <a:gdLst/>
            <a:ahLst/>
            <a:cxnLst/>
            <a:rect l="l" t="t" r="r" b="b"/>
            <a:pathLst>
              <a:path w="3021726" h="1938941">
                <a:moveTo>
                  <a:pt x="0" y="0"/>
                </a:moveTo>
                <a:lnTo>
                  <a:pt x="3021726" y="0"/>
                </a:lnTo>
                <a:lnTo>
                  <a:pt x="3021726" y="1938941"/>
                </a:lnTo>
                <a:lnTo>
                  <a:pt x="0" y="1938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FABC0E-17CE-0837-B6F3-FBF96827CA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9812" y="494759"/>
            <a:ext cx="1341289" cy="11718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C8C83B-4B7B-45FB-78D6-DADE930D7D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921272"/>
            <a:ext cx="6001155" cy="80015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5C197E-E0DB-1BC6-9ABE-CD38F83991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761" y="1921272"/>
            <a:ext cx="6022883" cy="80305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113AC6-53EB-1C10-B990-98991F3FF53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83689"/>
            <a:ext cx="2555315" cy="6670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B226519-DC8D-37FF-05E9-58195320B270}"/>
              </a:ext>
            </a:extLst>
          </p:cNvPr>
          <p:cNvSpPr txBox="1"/>
          <p:nvPr/>
        </p:nvSpPr>
        <p:spPr>
          <a:xfrm>
            <a:off x="88919" y="9349625"/>
            <a:ext cx="2044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0055A5"/>
                </a:solidFill>
              </a:rPr>
              <a:t>Az </a:t>
            </a:r>
            <a:r>
              <a:rPr lang="en-GB" b="1" dirty="0" err="1">
                <a:solidFill>
                  <a:srgbClr val="0055A5"/>
                </a:solidFill>
              </a:rPr>
              <a:t>Európai</a:t>
            </a:r>
            <a:r>
              <a:rPr lang="en-GB" b="1" dirty="0">
                <a:solidFill>
                  <a:srgbClr val="0055A5"/>
                </a:solidFill>
              </a:rPr>
              <a:t> </a:t>
            </a:r>
            <a:r>
              <a:rPr lang="en-GB" b="1" dirty="0" err="1">
                <a:solidFill>
                  <a:srgbClr val="0055A5"/>
                </a:solidFill>
              </a:rPr>
              <a:t>Unió</a:t>
            </a:r>
            <a:r>
              <a:rPr lang="en-GB" b="1" dirty="0">
                <a:solidFill>
                  <a:srgbClr val="0055A5"/>
                </a:solidFill>
              </a:rPr>
              <a:t> </a:t>
            </a:r>
            <a:r>
              <a:rPr lang="en-GB" b="1" dirty="0" err="1">
                <a:solidFill>
                  <a:srgbClr val="0055A5"/>
                </a:solidFill>
              </a:rPr>
              <a:t>támogatásával</a:t>
            </a:r>
            <a:r>
              <a:rPr lang="en-GB" b="1" dirty="0">
                <a:solidFill>
                  <a:srgbClr val="0055A5"/>
                </a:solidFill>
              </a:rPr>
              <a:t>.</a:t>
            </a:r>
            <a:endParaRPr lang="en-GB" dirty="0">
              <a:solidFill>
                <a:srgbClr val="0055A5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C61613-1C19-E67F-3011-792793A341F9}"/>
              </a:ext>
            </a:extLst>
          </p:cNvPr>
          <p:cNvSpPr txBox="1"/>
          <p:nvPr/>
        </p:nvSpPr>
        <p:spPr>
          <a:xfrm>
            <a:off x="13792200" y="9867900"/>
            <a:ext cx="4270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55A5"/>
                </a:solidFill>
                <a:latin typeface="Raleway Bold" panose="020B0604020202020204" charset="0"/>
              </a:rPr>
              <a:t>2023-2-HU01-KA210-VET-000180053</a:t>
            </a:r>
          </a:p>
        </p:txBody>
      </p:sp>
    </p:spTree>
    <p:extLst>
      <p:ext uri="{BB962C8B-B14F-4D97-AF65-F5344CB8AC3E}">
        <p14:creationId xmlns:p14="http://schemas.microsoft.com/office/powerpoint/2010/main" val="1595067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D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2C21B5-394A-F308-881D-0BF983C24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5F77D19B-4A1D-A741-441F-82251C8F9C20}"/>
              </a:ext>
            </a:extLst>
          </p:cNvPr>
          <p:cNvGrpSpPr/>
          <p:nvPr/>
        </p:nvGrpSpPr>
        <p:grpSpPr>
          <a:xfrm>
            <a:off x="1028700" y="494758"/>
            <a:ext cx="2015246" cy="3617781"/>
            <a:chOff x="1028700" y="494758"/>
            <a:chExt cx="2015246" cy="36177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7E821F3-A69B-757C-0CB0-5D94F8C337D6}"/>
                </a:ext>
              </a:extLst>
            </p:cNvPr>
            <p:cNvSpPr/>
            <p:nvPr/>
          </p:nvSpPr>
          <p:spPr>
            <a:xfrm>
              <a:off x="1066853" y="2173598"/>
              <a:ext cx="1938941" cy="1938941"/>
            </a:xfrm>
            <a:custGeom>
              <a:avLst/>
              <a:gdLst/>
              <a:ahLst/>
              <a:cxnLst/>
              <a:rect l="l" t="t" r="r" b="b"/>
              <a:pathLst>
                <a:path w="1938941" h="1938941">
                  <a:moveTo>
                    <a:pt x="0" y="0"/>
                  </a:moveTo>
                  <a:lnTo>
                    <a:pt x="1938941" y="0"/>
                  </a:lnTo>
                  <a:lnTo>
                    <a:pt x="1938941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  <p:sp>
          <p:nvSpPr>
            <p:cNvPr id="2" name="Freeform 2">
              <a:extLst>
                <a:ext uri="{FF2B5EF4-FFF2-40B4-BE49-F238E27FC236}">
                  <a16:creationId xmlns:a16="http://schemas.microsoft.com/office/drawing/2014/main" id="{5F6AB937-CFC0-4DE0-6D3C-1EC36A1A898C}"/>
                </a:ext>
              </a:extLst>
            </p:cNvPr>
            <p:cNvSpPr/>
            <p:nvPr/>
          </p:nvSpPr>
          <p:spPr>
            <a:xfrm>
              <a:off x="1028700" y="494758"/>
              <a:ext cx="2015246" cy="1938941"/>
            </a:xfrm>
            <a:custGeom>
              <a:avLst/>
              <a:gdLst/>
              <a:ahLst/>
              <a:cxnLst/>
              <a:rect l="l" t="t" r="r" b="b"/>
              <a:pathLst>
                <a:path w="2015246" h="1938941">
                  <a:moveTo>
                    <a:pt x="0" y="0"/>
                  </a:moveTo>
                  <a:lnTo>
                    <a:pt x="2015246" y="0"/>
                  </a:lnTo>
                  <a:lnTo>
                    <a:pt x="2015246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9C85697D-DB8E-288D-2F06-C4E494486236}"/>
              </a:ext>
            </a:extLst>
          </p:cNvPr>
          <p:cNvSpPr/>
          <p:nvPr/>
        </p:nvSpPr>
        <p:spPr>
          <a:xfrm>
            <a:off x="13932562" y="494758"/>
            <a:ext cx="3021726" cy="1938941"/>
          </a:xfrm>
          <a:custGeom>
            <a:avLst/>
            <a:gdLst/>
            <a:ahLst/>
            <a:cxnLst/>
            <a:rect l="l" t="t" r="r" b="b"/>
            <a:pathLst>
              <a:path w="3021726" h="1938941">
                <a:moveTo>
                  <a:pt x="0" y="0"/>
                </a:moveTo>
                <a:lnTo>
                  <a:pt x="3021726" y="0"/>
                </a:lnTo>
                <a:lnTo>
                  <a:pt x="3021726" y="1938941"/>
                </a:lnTo>
                <a:lnTo>
                  <a:pt x="0" y="1938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74DE2D50-1082-6D8C-37C1-8F949DA69CE2}"/>
              </a:ext>
            </a:extLst>
          </p:cNvPr>
          <p:cNvSpPr txBox="1"/>
          <p:nvPr/>
        </p:nvSpPr>
        <p:spPr>
          <a:xfrm>
            <a:off x="2057395" y="4076700"/>
            <a:ext cx="14173199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hu-HU" sz="5400" dirty="0">
                <a:solidFill>
                  <a:srgbClr val="2B56A3"/>
                </a:solidFill>
                <a:latin typeface="Raleway Bold"/>
              </a:rPr>
              <a:t>Csapatépítő és kulturális tevékenységek</a:t>
            </a:r>
            <a:endParaRPr lang="en-US" sz="5400" dirty="0">
              <a:solidFill>
                <a:srgbClr val="2B56A3"/>
              </a:solidFill>
              <a:latin typeface="Raleway Bold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AB1AF3A0-55CB-79B1-C93D-4C886C3D3B23}"/>
              </a:ext>
            </a:extLst>
          </p:cNvPr>
          <p:cNvSpPr txBox="1"/>
          <p:nvPr/>
        </p:nvSpPr>
        <p:spPr>
          <a:xfrm>
            <a:off x="2648126" y="5067300"/>
            <a:ext cx="12991739" cy="26618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rgbClr val="2B56A3"/>
                </a:solidFill>
                <a:latin typeface="Raleway Bold"/>
              </a:rPr>
              <a:t>Ugrálóház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4000" dirty="0" err="1">
                <a:solidFill>
                  <a:srgbClr val="2B56A3"/>
                </a:solidFill>
                <a:latin typeface="Raleway Bold"/>
              </a:rPr>
              <a:t>Parajdi</a:t>
            </a:r>
            <a:r>
              <a:rPr lang="hu-HU" sz="4000" dirty="0">
                <a:solidFill>
                  <a:srgbClr val="2B56A3"/>
                </a:solidFill>
                <a:latin typeface="Raleway Bold"/>
              </a:rPr>
              <a:t> sóbánya meglátogatása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4000" dirty="0">
                <a:solidFill>
                  <a:srgbClr val="2B56A3"/>
                </a:solidFill>
                <a:latin typeface="Raleway Bold"/>
              </a:rPr>
              <a:t>Mini Erdély meglátogatása</a:t>
            </a:r>
            <a:endParaRPr lang="en-US" sz="4000" dirty="0">
              <a:solidFill>
                <a:srgbClr val="2B56A3"/>
              </a:solidFill>
              <a:latin typeface="Raleway Bold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595344-4387-E9A5-ED77-809FF0C2AB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4389" y="618808"/>
            <a:ext cx="2219215" cy="193894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5F7C475-76ED-0663-750A-5FD45F9A5594}"/>
              </a:ext>
            </a:extLst>
          </p:cNvPr>
          <p:cNvGrpSpPr/>
          <p:nvPr/>
        </p:nvGrpSpPr>
        <p:grpSpPr>
          <a:xfrm>
            <a:off x="685800" y="8724900"/>
            <a:ext cx="3448712" cy="1268095"/>
            <a:chOff x="685800" y="8891976"/>
            <a:chExt cx="3448712" cy="126809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438B87A-D2D5-2605-B81F-E5E5ECFEC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8891976"/>
              <a:ext cx="3448712" cy="90026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5D360E0-C0F1-5DDB-E7A2-9E2BE7C36828}"/>
                </a:ext>
              </a:extLst>
            </p:cNvPr>
            <p:cNvSpPr txBox="1"/>
            <p:nvPr/>
          </p:nvSpPr>
          <p:spPr>
            <a:xfrm>
              <a:off x="805807" y="9790739"/>
              <a:ext cx="32086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0055A5"/>
                  </a:solidFill>
                </a:rPr>
                <a:t>Az </a:t>
              </a:r>
              <a:r>
                <a:rPr lang="en-GB" b="1" dirty="0" err="1">
                  <a:solidFill>
                    <a:srgbClr val="0055A5"/>
                  </a:solidFill>
                </a:rPr>
                <a:t>Európai</a:t>
              </a:r>
              <a:r>
                <a:rPr lang="en-GB" b="1" dirty="0">
                  <a:solidFill>
                    <a:srgbClr val="0055A5"/>
                  </a:solidFill>
                </a:rPr>
                <a:t> </a:t>
              </a:r>
              <a:r>
                <a:rPr lang="en-GB" b="1" dirty="0" err="1">
                  <a:solidFill>
                    <a:srgbClr val="0055A5"/>
                  </a:solidFill>
                </a:rPr>
                <a:t>Unió</a:t>
              </a:r>
              <a:r>
                <a:rPr lang="en-GB" b="1" dirty="0">
                  <a:solidFill>
                    <a:srgbClr val="0055A5"/>
                  </a:solidFill>
                </a:rPr>
                <a:t> </a:t>
              </a:r>
              <a:r>
                <a:rPr lang="en-GB" b="1" dirty="0" err="1">
                  <a:solidFill>
                    <a:srgbClr val="0055A5"/>
                  </a:solidFill>
                </a:rPr>
                <a:t>támogatásával</a:t>
              </a:r>
              <a:r>
                <a:rPr lang="en-GB" b="1" dirty="0">
                  <a:solidFill>
                    <a:srgbClr val="0055A5"/>
                  </a:solidFill>
                </a:rPr>
                <a:t>.</a:t>
              </a:r>
              <a:endParaRPr lang="en-GB" dirty="0">
                <a:solidFill>
                  <a:srgbClr val="0055A5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72708D5-2A75-8A1D-AEFA-B99CFB24B12A}"/>
              </a:ext>
            </a:extLst>
          </p:cNvPr>
          <p:cNvSpPr txBox="1"/>
          <p:nvPr/>
        </p:nvSpPr>
        <p:spPr>
          <a:xfrm>
            <a:off x="13792200" y="9464397"/>
            <a:ext cx="4270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55A5"/>
                </a:solidFill>
                <a:latin typeface="Raleway Bold" panose="020B0604020202020204" charset="0"/>
              </a:rPr>
              <a:t>2023-2-HU01-KA210-VET-000180053</a:t>
            </a:r>
          </a:p>
        </p:txBody>
      </p:sp>
    </p:spTree>
    <p:extLst>
      <p:ext uri="{BB962C8B-B14F-4D97-AF65-F5344CB8AC3E}">
        <p14:creationId xmlns:p14="http://schemas.microsoft.com/office/powerpoint/2010/main" val="479553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D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1EEA8A-3E37-BD1D-826C-17284248F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D2CF832-100E-2B5D-E5C8-439FAA63960A}"/>
              </a:ext>
            </a:extLst>
          </p:cNvPr>
          <p:cNvGrpSpPr/>
          <p:nvPr/>
        </p:nvGrpSpPr>
        <p:grpSpPr>
          <a:xfrm>
            <a:off x="1028700" y="494759"/>
            <a:ext cx="976569" cy="1753142"/>
            <a:chOff x="1028700" y="494758"/>
            <a:chExt cx="2015246" cy="36177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D84307F-CE1E-97D9-3BBF-94C62B2CC045}"/>
                </a:ext>
              </a:extLst>
            </p:cNvPr>
            <p:cNvSpPr/>
            <p:nvPr/>
          </p:nvSpPr>
          <p:spPr>
            <a:xfrm>
              <a:off x="1066853" y="2173598"/>
              <a:ext cx="1938941" cy="1938941"/>
            </a:xfrm>
            <a:custGeom>
              <a:avLst/>
              <a:gdLst/>
              <a:ahLst/>
              <a:cxnLst/>
              <a:rect l="l" t="t" r="r" b="b"/>
              <a:pathLst>
                <a:path w="1938941" h="1938941">
                  <a:moveTo>
                    <a:pt x="0" y="0"/>
                  </a:moveTo>
                  <a:lnTo>
                    <a:pt x="1938941" y="0"/>
                  </a:lnTo>
                  <a:lnTo>
                    <a:pt x="1938941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  <p:sp>
          <p:nvSpPr>
            <p:cNvPr id="2" name="Freeform 2">
              <a:extLst>
                <a:ext uri="{FF2B5EF4-FFF2-40B4-BE49-F238E27FC236}">
                  <a16:creationId xmlns:a16="http://schemas.microsoft.com/office/drawing/2014/main" id="{A060BD4C-095D-F64E-6981-4CAB9CC57209}"/>
                </a:ext>
              </a:extLst>
            </p:cNvPr>
            <p:cNvSpPr/>
            <p:nvPr/>
          </p:nvSpPr>
          <p:spPr>
            <a:xfrm>
              <a:off x="1028700" y="494758"/>
              <a:ext cx="2015246" cy="1938941"/>
            </a:xfrm>
            <a:custGeom>
              <a:avLst/>
              <a:gdLst/>
              <a:ahLst/>
              <a:cxnLst/>
              <a:rect l="l" t="t" r="r" b="b"/>
              <a:pathLst>
                <a:path w="2015246" h="1938941">
                  <a:moveTo>
                    <a:pt x="0" y="0"/>
                  </a:moveTo>
                  <a:lnTo>
                    <a:pt x="2015246" y="0"/>
                  </a:lnTo>
                  <a:lnTo>
                    <a:pt x="2015246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CC5D83DA-231C-968D-FEA2-7BBC9B01851F}"/>
              </a:ext>
            </a:extLst>
          </p:cNvPr>
          <p:cNvSpPr/>
          <p:nvPr/>
        </p:nvSpPr>
        <p:spPr>
          <a:xfrm>
            <a:off x="14975644" y="494759"/>
            <a:ext cx="2019651" cy="1295943"/>
          </a:xfrm>
          <a:custGeom>
            <a:avLst/>
            <a:gdLst/>
            <a:ahLst/>
            <a:cxnLst/>
            <a:rect l="l" t="t" r="r" b="b"/>
            <a:pathLst>
              <a:path w="3021726" h="1938941">
                <a:moveTo>
                  <a:pt x="0" y="0"/>
                </a:moveTo>
                <a:lnTo>
                  <a:pt x="3021726" y="0"/>
                </a:lnTo>
                <a:lnTo>
                  <a:pt x="3021726" y="1938941"/>
                </a:lnTo>
                <a:lnTo>
                  <a:pt x="0" y="1938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1B589E-4711-8447-7F32-E42FD5477A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9812" y="494759"/>
            <a:ext cx="1341289" cy="117189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5089C7C-6CF4-8525-5BFB-7444FAB4F791}"/>
              </a:ext>
            </a:extLst>
          </p:cNvPr>
          <p:cNvGrpSpPr/>
          <p:nvPr/>
        </p:nvGrpSpPr>
        <p:grpSpPr>
          <a:xfrm>
            <a:off x="685800" y="8724900"/>
            <a:ext cx="3448712" cy="1268095"/>
            <a:chOff x="685800" y="8891976"/>
            <a:chExt cx="3448712" cy="126809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E47BAB1-C140-D475-3928-36760C6695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8891976"/>
              <a:ext cx="3448712" cy="90026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F2BB996-9640-178B-4942-9EC5EDFAB4F2}"/>
                </a:ext>
              </a:extLst>
            </p:cNvPr>
            <p:cNvSpPr txBox="1"/>
            <p:nvPr/>
          </p:nvSpPr>
          <p:spPr>
            <a:xfrm>
              <a:off x="805807" y="9790739"/>
              <a:ext cx="32086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0055A5"/>
                  </a:solidFill>
                </a:rPr>
                <a:t>Az </a:t>
              </a:r>
              <a:r>
                <a:rPr lang="en-GB" b="1" dirty="0" err="1">
                  <a:solidFill>
                    <a:srgbClr val="0055A5"/>
                  </a:solidFill>
                </a:rPr>
                <a:t>Európai</a:t>
              </a:r>
              <a:r>
                <a:rPr lang="en-GB" b="1" dirty="0">
                  <a:solidFill>
                    <a:srgbClr val="0055A5"/>
                  </a:solidFill>
                </a:rPr>
                <a:t> </a:t>
              </a:r>
              <a:r>
                <a:rPr lang="en-GB" b="1" dirty="0" err="1">
                  <a:solidFill>
                    <a:srgbClr val="0055A5"/>
                  </a:solidFill>
                </a:rPr>
                <a:t>Unió</a:t>
              </a:r>
              <a:r>
                <a:rPr lang="en-GB" b="1" dirty="0">
                  <a:solidFill>
                    <a:srgbClr val="0055A5"/>
                  </a:solidFill>
                </a:rPr>
                <a:t> </a:t>
              </a:r>
              <a:r>
                <a:rPr lang="en-GB" b="1" dirty="0" err="1">
                  <a:solidFill>
                    <a:srgbClr val="0055A5"/>
                  </a:solidFill>
                </a:rPr>
                <a:t>támogatásával</a:t>
              </a:r>
              <a:r>
                <a:rPr lang="en-GB" b="1" dirty="0">
                  <a:solidFill>
                    <a:srgbClr val="0055A5"/>
                  </a:solidFill>
                </a:rPr>
                <a:t>.</a:t>
              </a:r>
              <a:endParaRPr lang="en-GB" dirty="0">
                <a:solidFill>
                  <a:srgbClr val="0055A5"/>
                </a:solidFill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B7B846BD-097E-5C5B-20D9-E260AE0EF5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442" y="2030735"/>
            <a:ext cx="10187317" cy="76404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FA075EC-3C8E-6491-DFE6-86CF8D736B2B}"/>
              </a:ext>
            </a:extLst>
          </p:cNvPr>
          <p:cNvSpPr txBox="1"/>
          <p:nvPr/>
        </p:nvSpPr>
        <p:spPr>
          <a:xfrm>
            <a:off x="13792200" y="9574768"/>
            <a:ext cx="4270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55A5"/>
                </a:solidFill>
                <a:latin typeface="Raleway Bold" panose="020B0604020202020204" charset="0"/>
              </a:rPr>
              <a:t>2023-2-HU01-KA210-VET-000180053</a:t>
            </a:r>
          </a:p>
        </p:txBody>
      </p:sp>
    </p:spTree>
    <p:extLst>
      <p:ext uri="{BB962C8B-B14F-4D97-AF65-F5344CB8AC3E}">
        <p14:creationId xmlns:p14="http://schemas.microsoft.com/office/powerpoint/2010/main" val="772058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D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AEBCC5-979B-8A06-45CA-A4C61CC95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7DE6F2A-3F09-0F74-160D-92562BB45A45}"/>
              </a:ext>
            </a:extLst>
          </p:cNvPr>
          <p:cNvGrpSpPr/>
          <p:nvPr/>
        </p:nvGrpSpPr>
        <p:grpSpPr>
          <a:xfrm>
            <a:off x="1028700" y="494759"/>
            <a:ext cx="976569" cy="1753142"/>
            <a:chOff x="1028700" y="494758"/>
            <a:chExt cx="2015246" cy="36177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1378363-1097-D308-D5DA-94699D4AAFAE}"/>
                </a:ext>
              </a:extLst>
            </p:cNvPr>
            <p:cNvSpPr/>
            <p:nvPr/>
          </p:nvSpPr>
          <p:spPr>
            <a:xfrm>
              <a:off x="1066853" y="2173598"/>
              <a:ext cx="1938941" cy="1938941"/>
            </a:xfrm>
            <a:custGeom>
              <a:avLst/>
              <a:gdLst/>
              <a:ahLst/>
              <a:cxnLst/>
              <a:rect l="l" t="t" r="r" b="b"/>
              <a:pathLst>
                <a:path w="1938941" h="1938941">
                  <a:moveTo>
                    <a:pt x="0" y="0"/>
                  </a:moveTo>
                  <a:lnTo>
                    <a:pt x="1938941" y="0"/>
                  </a:lnTo>
                  <a:lnTo>
                    <a:pt x="1938941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  <p:sp>
          <p:nvSpPr>
            <p:cNvPr id="2" name="Freeform 2">
              <a:extLst>
                <a:ext uri="{FF2B5EF4-FFF2-40B4-BE49-F238E27FC236}">
                  <a16:creationId xmlns:a16="http://schemas.microsoft.com/office/drawing/2014/main" id="{E101D2DD-AE48-CA2D-2F70-EB363B9701A3}"/>
                </a:ext>
              </a:extLst>
            </p:cNvPr>
            <p:cNvSpPr/>
            <p:nvPr/>
          </p:nvSpPr>
          <p:spPr>
            <a:xfrm>
              <a:off x="1028700" y="494758"/>
              <a:ext cx="2015246" cy="1938941"/>
            </a:xfrm>
            <a:custGeom>
              <a:avLst/>
              <a:gdLst/>
              <a:ahLst/>
              <a:cxnLst/>
              <a:rect l="l" t="t" r="r" b="b"/>
              <a:pathLst>
                <a:path w="2015246" h="1938941">
                  <a:moveTo>
                    <a:pt x="0" y="0"/>
                  </a:moveTo>
                  <a:lnTo>
                    <a:pt x="2015246" y="0"/>
                  </a:lnTo>
                  <a:lnTo>
                    <a:pt x="2015246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44EA39B0-7FC5-893F-1CDB-29179DB50222}"/>
              </a:ext>
            </a:extLst>
          </p:cNvPr>
          <p:cNvSpPr/>
          <p:nvPr/>
        </p:nvSpPr>
        <p:spPr>
          <a:xfrm>
            <a:off x="14975644" y="494759"/>
            <a:ext cx="2019651" cy="1295943"/>
          </a:xfrm>
          <a:custGeom>
            <a:avLst/>
            <a:gdLst/>
            <a:ahLst/>
            <a:cxnLst/>
            <a:rect l="l" t="t" r="r" b="b"/>
            <a:pathLst>
              <a:path w="3021726" h="1938941">
                <a:moveTo>
                  <a:pt x="0" y="0"/>
                </a:moveTo>
                <a:lnTo>
                  <a:pt x="3021726" y="0"/>
                </a:lnTo>
                <a:lnTo>
                  <a:pt x="3021726" y="1938941"/>
                </a:lnTo>
                <a:lnTo>
                  <a:pt x="0" y="1938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D033DE-6998-31D3-BD46-604EB56947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9812" y="494759"/>
            <a:ext cx="1341289" cy="11718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B830FB-EBD3-2B1E-DEA8-952E36793F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0" y="1866166"/>
            <a:ext cx="10414000" cy="78105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3BCF3ED-7400-57D8-0E72-5434A16E06B6}"/>
              </a:ext>
            </a:extLst>
          </p:cNvPr>
          <p:cNvGrpSpPr/>
          <p:nvPr/>
        </p:nvGrpSpPr>
        <p:grpSpPr>
          <a:xfrm>
            <a:off x="457200" y="8724900"/>
            <a:ext cx="3448712" cy="1268095"/>
            <a:chOff x="685800" y="8891976"/>
            <a:chExt cx="3448712" cy="126809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AA2ECA6-7E1F-5B68-C3DA-A14D9176B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8891976"/>
              <a:ext cx="3448712" cy="90026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53ED960-F92F-A78C-E7D8-005447F3CC1F}"/>
                </a:ext>
              </a:extLst>
            </p:cNvPr>
            <p:cNvSpPr txBox="1"/>
            <p:nvPr/>
          </p:nvSpPr>
          <p:spPr>
            <a:xfrm>
              <a:off x="805807" y="9790739"/>
              <a:ext cx="32086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0055A5"/>
                  </a:solidFill>
                </a:rPr>
                <a:t>Az </a:t>
              </a:r>
              <a:r>
                <a:rPr lang="en-GB" b="1" dirty="0" err="1">
                  <a:solidFill>
                    <a:srgbClr val="0055A5"/>
                  </a:solidFill>
                </a:rPr>
                <a:t>Európai</a:t>
              </a:r>
              <a:r>
                <a:rPr lang="en-GB" b="1" dirty="0">
                  <a:solidFill>
                    <a:srgbClr val="0055A5"/>
                  </a:solidFill>
                </a:rPr>
                <a:t> </a:t>
              </a:r>
              <a:r>
                <a:rPr lang="en-GB" b="1" dirty="0" err="1">
                  <a:solidFill>
                    <a:srgbClr val="0055A5"/>
                  </a:solidFill>
                </a:rPr>
                <a:t>Unió</a:t>
              </a:r>
              <a:r>
                <a:rPr lang="en-GB" b="1" dirty="0">
                  <a:solidFill>
                    <a:srgbClr val="0055A5"/>
                  </a:solidFill>
                </a:rPr>
                <a:t> </a:t>
              </a:r>
              <a:r>
                <a:rPr lang="en-GB" b="1" dirty="0" err="1">
                  <a:solidFill>
                    <a:srgbClr val="0055A5"/>
                  </a:solidFill>
                </a:rPr>
                <a:t>támogatásával</a:t>
              </a:r>
              <a:r>
                <a:rPr lang="en-GB" b="1" dirty="0">
                  <a:solidFill>
                    <a:srgbClr val="0055A5"/>
                  </a:solidFill>
                </a:rPr>
                <a:t>.</a:t>
              </a:r>
              <a:endParaRPr lang="en-GB" dirty="0">
                <a:solidFill>
                  <a:srgbClr val="0055A5"/>
                </a:solidFill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50EFB14-B8FA-3359-EE33-385BF456FD59}"/>
              </a:ext>
            </a:extLst>
          </p:cNvPr>
          <p:cNvSpPr txBox="1"/>
          <p:nvPr/>
        </p:nvSpPr>
        <p:spPr>
          <a:xfrm>
            <a:off x="13792200" y="9574768"/>
            <a:ext cx="4270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55A5"/>
                </a:solidFill>
                <a:latin typeface="Raleway Bold" panose="020B0604020202020204" charset="0"/>
              </a:rPr>
              <a:t>2023-2-HU01-KA210-VET-000180053</a:t>
            </a:r>
          </a:p>
        </p:txBody>
      </p:sp>
    </p:spTree>
    <p:extLst>
      <p:ext uri="{BB962C8B-B14F-4D97-AF65-F5344CB8AC3E}">
        <p14:creationId xmlns:p14="http://schemas.microsoft.com/office/powerpoint/2010/main" val="1479172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D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1B42B0-02F6-2124-12E2-4906F74FC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CF252445-A38E-D153-7ABA-CB6DFA22757E}"/>
              </a:ext>
            </a:extLst>
          </p:cNvPr>
          <p:cNvGrpSpPr/>
          <p:nvPr/>
        </p:nvGrpSpPr>
        <p:grpSpPr>
          <a:xfrm>
            <a:off x="1028700" y="494759"/>
            <a:ext cx="976569" cy="1753142"/>
            <a:chOff x="1028700" y="494758"/>
            <a:chExt cx="2015246" cy="36177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C2A3313-B268-6057-62BD-A0020C471A9B}"/>
                </a:ext>
              </a:extLst>
            </p:cNvPr>
            <p:cNvSpPr/>
            <p:nvPr/>
          </p:nvSpPr>
          <p:spPr>
            <a:xfrm>
              <a:off x="1066853" y="2173598"/>
              <a:ext cx="1938941" cy="1938941"/>
            </a:xfrm>
            <a:custGeom>
              <a:avLst/>
              <a:gdLst/>
              <a:ahLst/>
              <a:cxnLst/>
              <a:rect l="l" t="t" r="r" b="b"/>
              <a:pathLst>
                <a:path w="1938941" h="1938941">
                  <a:moveTo>
                    <a:pt x="0" y="0"/>
                  </a:moveTo>
                  <a:lnTo>
                    <a:pt x="1938941" y="0"/>
                  </a:lnTo>
                  <a:lnTo>
                    <a:pt x="1938941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  <p:sp>
          <p:nvSpPr>
            <p:cNvPr id="2" name="Freeform 2">
              <a:extLst>
                <a:ext uri="{FF2B5EF4-FFF2-40B4-BE49-F238E27FC236}">
                  <a16:creationId xmlns:a16="http://schemas.microsoft.com/office/drawing/2014/main" id="{A29C82AC-44E7-FBB7-8F13-09533E58BA27}"/>
                </a:ext>
              </a:extLst>
            </p:cNvPr>
            <p:cNvSpPr/>
            <p:nvPr/>
          </p:nvSpPr>
          <p:spPr>
            <a:xfrm>
              <a:off x="1028700" y="494758"/>
              <a:ext cx="2015246" cy="1938941"/>
            </a:xfrm>
            <a:custGeom>
              <a:avLst/>
              <a:gdLst/>
              <a:ahLst/>
              <a:cxnLst/>
              <a:rect l="l" t="t" r="r" b="b"/>
              <a:pathLst>
                <a:path w="2015246" h="1938941">
                  <a:moveTo>
                    <a:pt x="0" y="0"/>
                  </a:moveTo>
                  <a:lnTo>
                    <a:pt x="2015246" y="0"/>
                  </a:lnTo>
                  <a:lnTo>
                    <a:pt x="2015246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AB185301-C135-519E-0622-0F7BBC956DAE}"/>
              </a:ext>
            </a:extLst>
          </p:cNvPr>
          <p:cNvSpPr/>
          <p:nvPr/>
        </p:nvSpPr>
        <p:spPr>
          <a:xfrm>
            <a:off x="14975644" y="494759"/>
            <a:ext cx="2019651" cy="1295943"/>
          </a:xfrm>
          <a:custGeom>
            <a:avLst/>
            <a:gdLst/>
            <a:ahLst/>
            <a:cxnLst/>
            <a:rect l="l" t="t" r="r" b="b"/>
            <a:pathLst>
              <a:path w="3021726" h="1938941">
                <a:moveTo>
                  <a:pt x="0" y="0"/>
                </a:moveTo>
                <a:lnTo>
                  <a:pt x="3021726" y="0"/>
                </a:lnTo>
                <a:lnTo>
                  <a:pt x="3021726" y="1938941"/>
                </a:lnTo>
                <a:lnTo>
                  <a:pt x="0" y="1938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643A75-C6FB-D949-453E-6FCCFFED9C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9812" y="494759"/>
            <a:ext cx="1341289" cy="1171892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5A44681-19BE-B069-EAA3-3B2BA74E46B2}"/>
              </a:ext>
            </a:extLst>
          </p:cNvPr>
          <p:cNvGrpSpPr/>
          <p:nvPr/>
        </p:nvGrpSpPr>
        <p:grpSpPr>
          <a:xfrm>
            <a:off x="685800" y="8828405"/>
            <a:ext cx="3448712" cy="1268095"/>
            <a:chOff x="685800" y="8891976"/>
            <a:chExt cx="3448712" cy="126809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51C8BF4-E1BB-4C16-2177-2222CA3B46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8891976"/>
              <a:ext cx="3448712" cy="90026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E3E06B5-DB0B-8951-B202-96CDF8BF462A}"/>
                </a:ext>
              </a:extLst>
            </p:cNvPr>
            <p:cNvSpPr txBox="1"/>
            <p:nvPr/>
          </p:nvSpPr>
          <p:spPr>
            <a:xfrm>
              <a:off x="805807" y="9790739"/>
              <a:ext cx="32086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0055A5"/>
                  </a:solidFill>
                </a:rPr>
                <a:t>Az </a:t>
              </a:r>
              <a:r>
                <a:rPr lang="en-GB" b="1" dirty="0" err="1">
                  <a:solidFill>
                    <a:srgbClr val="0055A5"/>
                  </a:solidFill>
                </a:rPr>
                <a:t>Európai</a:t>
              </a:r>
              <a:r>
                <a:rPr lang="en-GB" b="1" dirty="0">
                  <a:solidFill>
                    <a:srgbClr val="0055A5"/>
                  </a:solidFill>
                </a:rPr>
                <a:t> </a:t>
              </a:r>
              <a:r>
                <a:rPr lang="en-GB" b="1" dirty="0" err="1">
                  <a:solidFill>
                    <a:srgbClr val="0055A5"/>
                  </a:solidFill>
                </a:rPr>
                <a:t>Unió</a:t>
              </a:r>
              <a:r>
                <a:rPr lang="en-GB" b="1" dirty="0">
                  <a:solidFill>
                    <a:srgbClr val="0055A5"/>
                  </a:solidFill>
                </a:rPr>
                <a:t> </a:t>
              </a:r>
              <a:r>
                <a:rPr lang="en-GB" b="1" dirty="0" err="1">
                  <a:solidFill>
                    <a:srgbClr val="0055A5"/>
                  </a:solidFill>
                </a:rPr>
                <a:t>támogatásával</a:t>
              </a:r>
              <a:r>
                <a:rPr lang="en-GB" b="1" dirty="0">
                  <a:solidFill>
                    <a:srgbClr val="0055A5"/>
                  </a:solidFill>
                </a:rPr>
                <a:t>.</a:t>
              </a:r>
              <a:endParaRPr lang="en-GB" dirty="0">
                <a:solidFill>
                  <a:srgbClr val="0055A5"/>
                </a:solidFill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98459E58-8366-B238-7E4E-6788047BB4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0" t="22510" r="3520" b="14549"/>
          <a:stretch>
            <a:fillRect/>
          </a:stretch>
        </p:blipFill>
        <p:spPr>
          <a:xfrm>
            <a:off x="2928806" y="2476501"/>
            <a:ext cx="12430388" cy="66438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249A2E6-4B0F-FCD8-473A-7AC920F7D22F}"/>
              </a:ext>
            </a:extLst>
          </p:cNvPr>
          <p:cNvSpPr txBox="1"/>
          <p:nvPr/>
        </p:nvSpPr>
        <p:spPr>
          <a:xfrm>
            <a:off x="13792200" y="9464397"/>
            <a:ext cx="4270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55A5"/>
                </a:solidFill>
                <a:latin typeface="Raleway Bold" panose="020B0604020202020204" charset="0"/>
              </a:rPr>
              <a:t>2023-2-HU01-KA210-VET-000180053</a:t>
            </a:r>
          </a:p>
        </p:txBody>
      </p:sp>
    </p:spTree>
    <p:extLst>
      <p:ext uri="{BB962C8B-B14F-4D97-AF65-F5344CB8AC3E}">
        <p14:creationId xmlns:p14="http://schemas.microsoft.com/office/powerpoint/2010/main" val="3635032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D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C0280B-4D89-8CD2-E028-5FE7F8FD2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D44644D-E733-517E-EC35-4385B0B96996}"/>
              </a:ext>
            </a:extLst>
          </p:cNvPr>
          <p:cNvGrpSpPr/>
          <p:nvPr/>
        </p:nvGrpSpPr>
        <p:grpSpPr>
          <a:xfrm>
            <a:off x="1028700" y="494758"/>
            <a:ext cx="2015246" cy="3617781"/>
            <a:chOff x="1028700" y="494758"/>
            <a:chExt cx="2015246" cy="361778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1F57EC6-996C-6808-8DF7-2A74B604AD8B}"/>
                </a:ext>
              </a:extLst>
            </p:cNvPr>
            <p:cNvSpPr/>
            <p:nvPr/>
          </p:nvSpPr>
          <p:spPr>
            <a:xfrm>
              <a:off x="1066853" y="2173598"/>
              <a:ext cx="1938941" cy="1938941"/>
            </a:xfrm>
            <a:custGeom>
              <a:avLst/>
              <a:gdLst/>
              <a:ahLst/>
              <a:cxnLst/>
              <a:rect l="l" t="t" r="r" b="b"/>
              <a:pathLst>
                <a:path w="1938941" h="1938941">
                  <a:moveTo>
                    <a:pt x="0" y="0"/>
                  </a:moveTo>
                  <a:lnTo>
                    <a:pt x="1938941" y="0"/>
                  </a:lnTo>
                  <a:lnTo>
                    <a:pt x="1938941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  <p:sp>
          <p:nvSpPr>
            <p:cNvPr id="2" name="Freeform 2">
              <a:extLst>
                <a:ext uri="{FF2B5EF4-FFF2-40B4-BE49-F238E27FC236}">
                  <a16:creationId xmlns:a16="http://schemas.microsoft.com/office/drawing/2014/main" id="{7AA2B70A-346D-4946-7C79-9F77689D23B9}"/>
                </a:ext>
              </a:extLst>
            </p:cNvPr>
            <p:cNvSpPr/>
            <p:nvPr/>
          </p:nvSpPr>
          <p:spPr>
            <a:xfrm>
              <a:off x="1028700" y="494758"/>
              <a:ext cx="2015246" cy="1938941"/>
            </a:xfrm>
            <a:custGeom>
              <a:avLst/>
              <a:gdLst/>
              <a:ahLst/>
              <a:cxnLst/>
              <a:rect l="l" t="t" r="r" b="b"/>
              <a:pathLst>
                <a:path w="2015246" h="1938941">
                  <a:moveTo>
                    <a:pt x="0" y="0"/>
                  </a:moveTo>
                  <a:lnTo>
                    <a:pt x="2015246" y="0"/>
                  </a:lnTo>
                  <a:lnTo>
                    <a:pt x="2015246" y="1938941"/>
                  </a:lnTo>
                  <a:lnTo>
                    <a:pt x="0" y="193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FDE00FF1-6910-9497-05B2-EDAC00C62718}"/>
              </a:ext>
            </a:extLst>
          </p:cNvPr>
          <p:cNvSpPr/>
          <p:nvPr/>
        </p:nvSpPr>
        <p:spPr>
          <a:xfrm>
            <a:off x="13932562" y="494758"/>
            <a:ext cx="3021726" cy="1938941"/>
          </a:xfrm>
          <a:custGeom>
            <a:avLst/>
            <a:gdLst/>
            <a:ahLst/>
            <a:cxnLst/>
            <a:rect l="l" t="t" r="r" b="b"/>
            <a:pathLst>
              <a:path w="3021726" h="1938941">
                <a:moveTo>
                  <a:pt x="0" y="0"/>
                </a:moveTo>
                <a:lnTo>
                  <a:pt x="3021726" y="0"/>
                </a:lnTo>
                <a:lnTo>
                  <a:pt x="3021726" y="1938941"/>
                </a:lnTo>
                <a:lnTo>
                  <a:pt x="0" y="1938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u-H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0816AD-EA13-C7C4-B0B6-7E2CAAEB78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4389" y="618808"/>
            <a:ext cx="2219215" cy="1938941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A92AD74C-CC0A-41F4-3B04-472B58997295}"/>
              </a:ext>
            </a:extLst>
          </p:cNvPr>
          <p:cNvSpPr txBox="1"/>
          <p:nvPr/>
        </p:nvSpPr>
        <p:spPr>
          <a:xfrm>
            <a:off x="2769538" y="4152900"/>
            <a:ext cx="12748915" cy="1576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dirty="0" err="1">
                <a:solidFill>
                  <a:srgbClr val="2B56A3"/>
                </a:solidFill>
                <a:latin typeface="Raleway Bold"/>
              </a:rPr>
              <a:t>Köszönjük</a:t>
            </a:r>
            <a:r>
              <a:rPr lang="en-US" sz="9200" dirty="0">
                <a:solidFill>
                  <a:srgbClr val="2B56A3"/>
                </a:solidFill>
                <a:latin typeface="Raleway Bold"/>
              </a:rPr>
              <a:t> a </a:t>
            </a:r>
            <a:r>
              <a:rPr lang="en-US" sz="9200" dirty="0" err="1">
                <a:solidFill>
                  <a:srgbClr val="2B56A3"/>
                </a:solidFill>
                <a:latin typeface="Raleway Bold"/>
              </a:rPr>
              <a:t>figyelmet</a:t>
            </a:r>
            <a:r>
              <a:rPr lang="en-US" sz="9200" dirty="0">
                <a:solidFill>
                  <a:srgbClr val="2B56A3"/>
                </a:solidFill>
                <a:latin typeface="Raleway Bold"/>
              </a:rPr>
              <a:t>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1B4B630-242C-11C0-7D72-CBD02A79BB9A}"/>
              </a:ext>
            </a:extLst>
          </p:cNvPr>
          <p:cNvGrpSpPr/>
          <p:nvPr/>
        </p:nvGrpSpPr>
        <p:grpSpPr>
          <a:xfrm>
            <a:off x="685800" y="8724900"/>
            <a:ext cx="3448712" cy="1268095"/>
            <a:chOff x="685800" y="8891976"/>
            <a:chExt cx="3448712" cy="126809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2FA60E6-0513-0588-34B3-EFED054827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800" y="8891976"/>
              <a:ext cx="3448712" cy="90026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168D87B-5083-52C9-BF41-230DA83BAC24}"/>
                </a:ext>
              </a:extLst>
            </p:cNvPr>
            <p:cNvSpPr txBox="1"/>
            <p:nvPr/>
          </p:nvSpPr>
          <p:spPr>
            <a:xfrm>
              <a:off x="805807" y="9790739"/>
              <a:ext cx="32086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0055A5"/>
                  </a:solidFill>
                </a:rPr>
                <a:t>Az </a:t>
              </a:r>
              <a:r>
                <a:rPr lang="en-GB" b="1" dirty="0" err="1">
                  <a:solidFill>
                    <a:srgbClr val="0055A5"/>
                  </a:solidFill>
                </a:rPr>
                <a:t>Európai</a:t>
              </a:r>
              <a:r>
                <a:rPr lang="en-GB" b="1" dirty="0">
                  <a:solidFill>
                    <a:srgbClr val="0055A5"/>
                  </a:solidFill>
                </a:rPr>
                <a:t> </a:t>
              </a:r>
              <a:r>
                <a:rPr lang="en-GB" b="1" dirty="0" err="1">
                  <a:solidFill>
                    <a:srgbClr val="0055A5"/>
                  </a:solidFill>
                </a:rPr>
                <a:t>Unió</a:t>
              </a:r>
              <a:r>
                <a:rPr lang="en-GB" b="1" dirty="0">
                  <a:solidFill>
                    <a:srgbClr val="0055A5"/>
                  </a:solidFill>
                </a:rPr>
                <a:t> </a:t>
              </a:r>
              <a:r>
                <a:rPr lang="en-GB" b="1" dirty="0" err="1">
                  <a:solidFill>
                    <a:srgbClr val="0055A5"/>
                  </a:solidFill>
                </a:rPr>
                <a:t>támogatásával</a:t>
              </a:r>
              <a:r>
                <a:rPr lang="en-GB" b="1" dirty="0">
                  <a:solidFill>
                    <a:srgbClr val="0055A5"/>
                  </a:solidFill>
                </a:rPr>
                <a:t>.</a:t>
              </a:r>
              <a:endParaRPr lang="en-GB" dirty="0">
                <a:solidFill>
                  <a:srgbClr val="0055A5"/>
                </a:solidFill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1B880E56-34D8-2D97-E5DC-E9349DC41860}"/>
              </a:ext>
            </a:extLst>
          </p:cNvPr>
          <p:cNvSpPr txBox="1"/>
          <p:nvPr/>
        </p:nvSpPr>
        <p:spPr>
          <a:xfrm>
            <a:off x="13792200" y="9464397"/>
            <a:ext cx="4270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55A5"/>
                </a:solidFill>
                <a:latin typeface="Raleway Bold" panose="020B0604020202020204" charset="0"/>
              </a:rPr>
              <a:t>2023-2-HU01-KA210-VET-000180053</a:t>
            </a:r>
          </a:p>
        </p:txBody>
      </p:sp>
    </p:spTree>
    <p:extLst>
      <p:ext uri="{BB962C8B-B14F-4D97-AF65-F5344CB8AC3E}">
        <p14:creationId xmlns:p14="http://schemas.microsoft.com/office/powerpoint/2010/main" val="507296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1398</TotalTime>
  <Words>139</Words>
  <Application>Microsoft Office PowerPoint</Application>
  <PresentationFormat>Custom</PresentationFormat>
  <Paragraphs>45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Canva Sans Bold</vt:lpstr>
      <vt:lpstr>Raleway Bold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 Starts Now</dc:title>
  <dc:creator>Nemes Réka</dc:creator>
  <cp:lastModifiedBy>Reka Nemes</cp:lastModifiedBy>
  <cp:revision>5</cp:revision>
  <dcterms:created xsi:type="dcterms:W3CDTF">2006-08-16T00:00:00Z</dcterms:created>
  <dcterms:modified xsi:type="dcterms:W3CDTF">2026-03-04T16:45:25Z</dcterms:modified>
  <dc:identifier>DAFxH2-21nc</dc:identifier>
</cp:coreProperties>
</file>